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7" r:id="rId6"/>
    <p:sldId id="268" r:id="rId7"/>
    <p:sldId id="260" r:id="rId8"/>
    <p:sldId id="257" r:id="rId9"/>
    <p:sldId id="258" r:id="rId10"/>
    <p:sldId id="259" r:id="rId11"/>
    <p:sldId id="261" r:id="rId12"/>
    <p:sldId id="263" r:id="rId13"/>
    <p:sldId id="262" r:id="rId14"/>
    <p:sldId id="265" r:id="rId15"/>
    <p:sldId id="266"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7EB"/>
    <a:srgbClr val="F4C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3CBB8-6C5B-4F53-B98B-476B06796998}" v="137" dt="2021-03-04T08:49:18.82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1" autoAdjust="0"/>
  </p:normalViewPr>
  <p:slideViewPr>
    <p:cSldViewPr snapToGrid="0">
      <p:cViewPr varScale="1">
        <p:scale>
          <a:sx n="65" d="100"/>
          <a:sy n="65" d="100"/>
        </p:scale>
        <p:origin x="6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26422-DC98-47E3-837A-D8AF11D5F04C}" type="datetimeFigureOut">
              <a:rPr lang="fi-FI" smtClean="0"/>
              <a:t>4.3.2021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49440-BD7D-493A-B63F-6E05ED02FD3B}" type="slidenum">
              <a:rPr lang="fi-FI" smtClean="0"/>
              <a:t>‹#›</a:t>
            </a:fld>
            <a:endParaRPr lang="fi-FI"/>
          </a:p>
        </p:txBody>
      </p:sp>
    </p:spTree>
    <p:extLst>
      <p:ext uri="{BB962C8B-B14F-4D97-AF65-F5344CB8AC3E}">
        <p14:creationId xmlns:p14="http://schemas.microsoft.com/office/powerpoint/2010/main" val="164547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3B49440-BD7D-493A-B63F-6E05ED02FD3B}" type="slidenum">
              <a:rPr lang="fi-FI" smtClean="0"/>
              <a:t>7</a:t>
            </a:fld>
            <a:endParaRPr lang="fi-FI"/>
          </a:p>
        </p:txBody>
      </p:sp>
    </p:spTree>
    <p:extLst>
      <p:ext uri="{BB962C8B-B14F-4D97-AF65-F5344CB8AC3E}">
        <p14:creationId xmlns:p14="http://schemas.microsoft.com/office/powerpoint/2010/main" val="452474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 ilm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rot="5400000">
            <a:off x="-957065" y="957069"/>
            <a:ext cx="6858001" cy="4943872"/>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solidFill>
                <a:srgbClr val="2D414B"/>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1" y="0"/>
            <a:ext cx="4405131" cy="1892829"/>
          </a:xfrm>
          <a:prstGeom prst="rect">
            <a:avLst/>
          </a:prstGeom>
        </p:spPr>
      </p:pic>
      <p:grpSp>
        <p:nvGrpSpPr>
          <p:cNvPr id="9" name="Ryhmä 8"/>
          <p:cNvGrpSpPr/>
          <p:nvPr/>
        </p:nvGrpSpPr>
        <p:grpSpPr>
          <a:xfrm>
            <a:off x="911424" y="5838469"/>
            <a:ext cx="2854883" cy="456444"/>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815413" y="2468893"/>
            <a:ext cx="3552395" cy="1824203"/>
          </a:xfrm>
          <a:effectLst>
            <a:outerShdw blurRad="50800" dist="38100" dir="8100000" algn="tr" rotWithShape="0">
              <a:prstClr val="black">
                <a:alpha val="40000"/>
              </a:prstClr>
            </a:outerShdw>
          </a:effectLst>
        </p:spPr>
        <p:txBody>
          <a:bodyPr>
            <a:noAutofit/>
          </a:bodyPr>
          <a:lstStyle>
            <a:lvl1pPr algn="l">
              <a:lnSpc>
                <a:spcPts val="5067"/>
              </a:lnSpc>
              <a:defRPr sz="4800" b="1">
                <a:solidFill>
                  <a:schemeClr val="bg1"/>
                </a:solidFill>
                <a:latin typeface="+mj-lt"/>
                <a:ea typeface="Segoe UI" panose="020B0502040204020203" pitchFamily="34" charset="0"/>
                <a:cs typeface="Segoe UI" panose="020B0502040204020203" pitchFamily="34" charset="0"/>
              </a:defRPr>
            </a:lvl1pPr>
          </a:lstStyle>
          <a:p>
            <a:r>
              <a:rPr lang="fi-FI" dirty="0"/>
              <a:t>Lyhyt </a:t>
            </a:r>
            <a:r>
              <a:rPr lang="fi-FI" dirty="0" err="1"/>
              <a:t>ostikko</a:t>
            </a:r>
            <a:r>
              <a:rPr lang="fi-FI" dirty="0"/>
              <a:t> tähän</a:t>
            </a:r>
          </a:p>
        </p:txBody>
      </p:sp>
      <p:sp>
        <p:nvSpPr>
          <p:cNvPr id="3" name="Alaotsikko 2"/>
          <p:cNvSpPr>
            <a:spLocks noGrp="1"/>
          </p:cNvSpPr>
          <p:nvPr>
            <p:ph type="subTitle" idx="1"/>
          </p:nvPr>
        </p:nvSpPr>
        <p:spPr>
          <a:xfrm>
            <a:off x="815413" y="4516925"/>
            <a:ext cx="3552395" cy="832288"/>
          </a:xfrm>
        </p:spPr>
        <p:txBody>
          <a:bodyPr>
            <a:normAutofit/>
          </a:bodyPr>
          <a:lstStyle>
            <a:lvl1pPr marL="0" indent="0" algn="l">
              <a:buNone/>
              <a:defRPr sz="2133" i="1">
                <a:solidFill>
                  <a:schemeClr val="bg1"/>
                </a:solidFill>
                <a:latin typeface="+mj-lt"/>
                <a:ea typeface="Segoe UI" panose="020B0502040204020203" pitchFamily="34" charset="0"/>
                <a:cs typeface="Segoe UI"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826427" y="5349214"/>
            <a:ext cx="3541381" cy="366183"/>
          </a:xfrm>
          <a:prstGeom prst="rect">
            <a:avLst/>
          </a:prstGeom>
        </p:spPr>
        <p:txBody>
          <a:bodyPr vert="horz" lIns="91440" tIns="45720" rIns="91440" bIns="45720" rtlCol="0" anchor="ctr"/>
          <a:lstStyle>
            <a:lvl1pPr algn="l">
              <a:defRPr sz="1600" b="1">
                <a:solidFill>
                  <a:schemeClr val="bg1"/>
                </a:solidFill>
              </a:defRPr>
            </a:lvl1pPr>
          </a:lstStyle>
          <a:p>
            <a:fld id="{BC424883-48B9-400C-81CE-B67BC5660832}" type="datetimeFigureOut">
              <a:rPr lang="fi-FI" smtClean="0"/>
              <a:t>4.3.2021</a:t>
            </a:fld>
            <a:endParaRPr lang="fi-FI"/>
          </a:p>
        </p:txBody>
      </p:sp>
    </p:spTree>
    <p:extLst>
      <p:ext uri="{BB962C8B-B14F-4D97-AF65-F5344CB8AC3E}">
        <p14:creationId xmlns:p14="http://schemas.microsoft.com/office/powerpoint/2010/main" val="15859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 vaalea">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D2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tx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429238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sisältö - tumma magen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9B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274528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 ja sisältö - vaalea magen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EB8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tx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141530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tsikko ja sisältö - tumma vihreä">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00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105035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ko ja sisältö - tumma sininen">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007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350191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ko ja sisältö - vaalea sininen">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73C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tx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62741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ikko ja sisältö - tumma oranssi">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B94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4011332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ja sisältö - vaalea oranssi">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EBD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tx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30656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yhjä, otsikko ja tekstialue">
    <p:spTree>
      <p:nvGrpSpPr>
        <p:cNvPr id="1" name=""/>
        <p:cNvGrpSpPr/>
        <p:nvPr/>
      </p:nvGrpSpPr>
      <p:grpSpPr>
        <a:xfrm>
          <a:off x="0" y="0"/>
          <a:ext cx="0" cy="0"/>
          <a:chOff x="0" y="0"/>
          <a:chExt cx="0" cy="0"/>
        </a:xfrm>
      </p:grpSpPr>
      <p:sp>
        <p:nvSpPr>
          <p:cNvPr id="2" name="Otsikko 1"/>
          <p:cNvSpPr>
            <a:spLocks noGrp="1"/>
          </p:cNvSpPr>
          <p:nvPr>
            <p:ph type="title"/>
          </p:nvPr>
        </p:nvSpPr>
        <p:spPr>
          <a:xfrm>
            <a:off x="335359" y="260648"/>
            <a:ext cx="11595935"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335360" y="1451400"/>
            <a:ext cx="11617291" cy="514595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Tree>
    <p:extLst>
      <p:ext uri="{BB962C8B-B14F-4D97-AF65-F5344CB8AC3E}">
        <p14:creationId xmlns:p14="http://schemas.microsoft.com/office/powerpoint/2010/main" val="3775941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 ilm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rot="5400000">
            <a:off x="5039884" y="-2186948"/>
            <a:ext cx="2112232" cy="12192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solidFill>
                <a:srgbClr val="2D414B"/>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1" y="0"/>
            <a:ext cx="4405131" cy="1892829"/>
          </a:xfrm>
          <a:prstGeom prst="rect">
            <a:avLst/>
          </a:prstGeom>
        </p:spPr>
      </p:pic>
      <p:grpSp>
        <p:nvGrpSpPr>
          <p:cNvPr id="9" name="Ryhmä 8"/>
          <p:cNvGrpSpPr/>
          <p:nvPr/>
        </p:nvGrpSpPr>
        <p:grpSpPr>
          <a:xfrm>
            <a:off x="911424" y="5838469"/>
            <a:ext cx="2854883" cy="456444"/>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815413" y="3236972"/>
            <a:ext cx="11041227" cy="1440160"/>
          </a:xfrm>
          <a:effectLst>
            <a:outerShdw blurRad="50800" dist="38100" dir="8100000" algn="tr" rotWithShape="0">
              <a:prstClr val="black">
                <a:alpha val="40000"/>
              </a:prstClr>
            </a:outerShdw>
          </a:effectLst>
        </p:spPr>
        <p:txBody>
          <a:bodyPr anchor="t">
            <a:noAutofit/>
          </a:bodyPr>
          <a:lstStyle>
            <a:lvl1pPr algn="l">
              <a:lnSpc>
                <a:spcPts val="5067"/>
              </a:lnSpc>
              <a:defRPr sz="4800" b="1">
                <a:solidFill>
                  <a:schemeClr val="bg1"/>
                </a:solidFill>
                <a:latin typeface="+mj-lt"/>
                <a:ea typeface="Segoe UI" panose="020B0502040204020203" pitchFamily="34" charset="0"/>
                <a:cs typeface="Segoe UI" panose="020B0502040204020203" pitchFamily="34" charset="0"/>
              </a:defRPr>
            </a:lvl1pPr>
          </a:lstStyle>
          <a:p>
            <a:r>
              <a:rPr lang="fi-FI" dirty="0"/>
              <a:t>Pitkä otsikko tähän</a:t>
            </a:r>
          </a:p>
        </p:txBody>
      </p:sp>
      <p:sp>
        <p:nvSpPr>
          <p:cNvPr id="3" name="Alaotsikko 2"/>
          <p:cNvSpPr>
            <a:spLocks noGrp="1"/>
          </p:cNvSpPr>
          <p:nvPr>
            <p:ph type="subTitle" idx="1"/>
          </p:nvPr>
        </p:nvSpPr>
        <p:spPr>
          <a:xfrm>
            <a:off x="815413" y="4293089"/>
            <a:ext cx="11041227" cy="832288"/>
          </a:xfrm>
        </p:spPr>
        <p:txBody>
          <a:bodyPr>
            <a:normAutofit/>
          </a:bodyPr>
          <a:lstStyle>
            <a:lvl1pPr marL="0" indent="0" algn="l">
              <a:buNone/>
              <a:defRPr sz="2133" i="1">
                <a:solidFill>
                  <a:schemeClr val="bg1"/>
                </a:solidFill>
                <a:latin typeface="+mj-lt"/>
                <a:ea typeface="Segoe UI" panose="020B0502040204020203" pitchFamily="34" charset="0"/>
                <a:cs typeface="Segoe UI"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8304246" y="5253203"/>
            <a:ext cx="3541381" cy="366183"/>
          </a:xfrm>
          <a:prstGeom prst="rect">
            <a:avLst/>
          </a:prstGeom>
        </p:spPr>
        <p:txBody>
          <a:bodyPr vert="horz" lIns="91440" tIns="45720" rIns="91440" bIns="45720" rtlCol="0" anchor="ctr"/>
          <a:lstStyle>
            <a:lvl1pPr algn="r">
              <a:defRPr sz="1600" b="1">
                <a:solidFill>
                  <a:schemeClr val="bg1"/>
                </a:solidFill>
              </a:defRPr>
            </a:lvl1pPr>
          </a:lstStyle>
          <a:p>
            <a:fld id="{BC424883-48B9-400C-81CE-B67BC5660832}" type="datetimeFigureOut">
              <a:rPr lang="fi-FI" smtClean="0"/>
              <a:t>4.3.2021</a:t>
            </a:fld>
            <a:endParaRPr lang="fi-FI"/>
          </a:p>
        </p:txBody>
      </p:sp>
    </p:spTree>
    <p:extLst>
      <p:ext uri="{BB962C8B-B14F-4D97-AF65-F5344CB8AC3E}">
        <p14:creationId xmlns:p14="http://schemas.microsoft.com/office/powerpoint/2010/main" val="10776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Otsikkodia - Vesisuihkut Oulujoe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rot="5400000">
            <a:off x="-957065" y="957069"/>
            <a:ext cx="6858001" cy="4943872"/>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solidFill>
                <a:srgbClr val="2D414B"/>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1" y="0"/>
            <a:ext cx="4405131" cy="1892829"/>
          </a:xfrm>
          <a:prstGeom prst="rect">
            <a:avLst/>
          </a:prstGeom>
        </p:spPr>
      </p:pic>
      <p:grpSp>
        <p:nvGrpSpPr>
          <p:cNvPr id="9" name="Ryhmä 8"/>
          <p:cNvGrpSpPr/>
          <p:nvPr/>
        </p:nvGrpSpPr>
        <p:grpSpPr>
          <a:xfrm>
            <a:off x="911424" y="5838469"/>
            <a:ext cx="2854883" cy="456444"/>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815413" y="2468893"/>
            <a:ext cx="3552395" cy="1824203"/>
          </a:xfrm>
          <a:effectLst>
            <a:outerShdw blurRad="50800" dist="38100" dir="8100000" algn="tr" rotWithShape="0">
              <a:prstClr val="black">
                <a:alpha val="40000"/>
              </a:prstClr>
            </a:outerShdw>
          </a:effectLst>
        </p:spPr>
        <p:txBody>
          <a:bodyPr>
            <a:noAutofit/>
          </a:bodyPr>
          <a:lstStyle>
            <a:lvl1pPr algn="l">
              <a:lnSpc>
                <a:spcPts val="5067"/>
              </a:lnSpc>
              <a:defRPr sz="4800" b="1">
                <a:solidFill>
                  <a:schemeClr val="bg1"/>
                </a:solidFill>
                <a:latin typeface="+mj-lt"/>
                <a:ea typeface="Segoe UI" panose="020B0502040204020203" pitchFamily="34" charset="0"/>
                <a:cs typeface="Segoe UI" panose="020B0502040204020203" pitchFamily="34" charset="0"/>
              </a:defRPr>
            </a:lvl1pPr>
          </a:lstStyle>
          <a:p>
            <a:r>
              <a:rPr lang="fi-FI" dirty="0"/>
              <a:t>Lyhyt otsikko tähän</a:t>
            </a:r>
          </a:p>
        </p:txBody>
      </p:sp>
      <p:sp>
        <p:nvSpPr>
          <p:cNvPr id="3" name="Alaotsikko 2"/>
          <p:cNvSpPr>
            <a:spLocks noGrp="1"/>
          </p:cNvSpPr>
          <p:nvPr>
            <p:ph type="subTitle" idx="1"/>
          </p:nvPr>
        </p:nvSpPr>
        <p:spPr>
          <a:xfrm>
            <a:off x="815413" y="4516925"/>
            <a:ext cx="3552395" cy="832288"/>
          </a:xfrm>
        </p:spPr>
        <p:txBody>
          <a:bodyPr>
            <a:normAutofit/>
          </a:bodyPr>
          <a:lstStyle>
            <a:lvl1pPr marL="0" indent="0" algn="l">
              <a:buNone/>
              <a:defRPr sz="2133" i="1">
                <a:solidFill>
                  <a:schemeClr val="bg1"/>
                </a:solidFill>
                <a:latin typeface="+mj-lt"/>
                <a:ea typeface="Segoe UI" panose="020B0502040204020203" pitchFamily="34" charset="0"/>
                <a:cs typeface="Segoe UI"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826427" y="5349214"/>
            <a:ext cx="2844800" cy="366183"/>
          </a:xfrm>
          <a:prstGeom prst="rect">
            <a:avLst/>
          </a:prstGeom>
        </p:spPr>
        <p:txBody>
          <a:bodyPr vert="horz" lIns="91440" tIns="45720" rIns="91440" bIns="45720" rtlCol="0" anchor="ctr"/>
          <a:lstStyle>
            <a:lvl1pPr algn="l">
              <a:defRPr sz="1600" b="1">
                <a:solidFill>
                  <a:schemeClr val="bg1"/>
                </a:solidFill>
              </a:defRPr>
            </a:lvl1pPr>
          </a:lstStyle>
          <a:p>
            <a:fld id="{BC424883-48B9-400C-81CE-B67BC5660832}" type="datetimeFigureOut">
              <a:rPr lang="fi-FI" smtClean="0"/>
              <a:t>4.3.2021</a:t>
            </a:fld>
            <a:endParaRPr lang="fi-FI"/>
          </a:p>
        </p:txBody>
      </p:sp>
    </p:spTree>
    <p:extLst>
      <p:ext uri="{BB962C8B-B14F-4D97-AF65-F5344CB8AC3E}">
        <p14:creationId xmlns:p14="http://schemas.microsoft.com/office/powerpoint/2010/main" val="176204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Otsikkodia - ilma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1" y="0"/>
            <a:ext cx="4405131" cy="1892829"/>
          </a:xfrm>
          <a:prstGeom prst="rect">
            <a:avLst/>
          </a:prstGeom>
        </p:spPr>
      </p:pic>
      <p:grpSp>
        <p:nvGrpSpPr>
          <p:cNvPr id="9" name="Ryhmä 8"/>
          <p:cNvGrpSpPr/>
          <p:nvPr/>
        </p:nvGrpSpPr>
        <p:grpSpPr>
          <a:xfrm>
            <a:off x="911424" y="5838469"/>
            <a:ext cx="2854883" cy="456444"/>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4496060"/>
              <a:ext cx="969839" cy="336211"/>
            </a:xfrm>
            <a:prstGeom prst="rect">
              <a:avLst/>
            </a:prstGeom>
          </p:spPr>
        </p:pic>
      </p:grpSp>
      <p:sp>
        <p:nvSpPr>
          <p:cNvPr id="12" name="Päivämäärän paikkamerkki 3"/>
          <p:cNvSpPr>
            <a:spLocks noGrp="1"/>
          </p:cNvSpPr>
          <p:nvPr>
            <p:ph type="dt" sz="half" idx="2"/>
          </p:nvPr>
        </p:nvSpPr>
        <p:spPr>
          <a:xfrm>
            <a:off x="8400256" y="5472286"/>
            <a:ext cx="3541381" cy="366183"/>
          </a:xfrm>
          <a:prstGeom prst="rect">
            <a:avLst/>
          </a:prstGeom>
        </p:spPr>
        <p:txBody>
          <a:bodyPr vert="horz" lIns="91440" tIns="45720" rIns="91440" bIns="45720" rtlCol="0" anchor="ctr"/>
          <a:lstStyle>
            <a:lvl1pPr algn="r">
              <a:defRPr sz="1600" b="1">
                <a:solidFill>
                  <a:schemeClr val="bg1"/>
                </a:solidFill>
              </a:defRPr>
            </a:lvl1pPr>
          </a:lstStyle>
          <a:p>
            <a:fld id="{BC424883-48B9-400C-81CE-B67BC5660832}" type="datetimeFigureOut">
              <a:rPr lang="fi-FI" smtClean="0"/>
              <a:t>4.3.2021</a:t>
            </a:fld>
            <a:endParaRPr lang="fi-FI"/>
          </a:p>
        </p:txBody>
      </p:sp>
      <p:sp>
        <p:nvSpPr>
          <p:cNvPr id="13" name="Suorakulmio 12"/>
          <p:cNvSpPr/>
          <p:nvPr/>
        </p:nvSpPr>
        <p:spPr>
          <a:xfrm rot="5400000">
            <a:off x="5039884" y="-2186948"/>
            <a:ext cx="2112232" cy="12192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solidFill>
                <a:srgbClr val="2D414B"/>
              </a:solidFill>
            </a:endParaRPr>
          </a:p>
        </p:txBody>
      </p:sp>
      <p:sp>
        <p:nvSpPr>
          <p:cNvPr id="14" name="Otsikko 1"/>
          <p:cNvSpPr>
            <a:spLocks noGrp="1"/>
          </p:cNvSpPr>
          <p:nvPr>
            <p:ph type="ctrTitle" hasCustomPrompt="1"/>
          </p:nvPr>
        </p:nvSpPr>
        <p:spPr>
          <a:xfrm>
            <a:off x="815413" y="3236972"/>
            <a:ext cx="11041227" cy="1440160"/>
          </a:xfrm>
          <a:effectLst>
            <a:outerShdw blurRad="50800" dist="38100" dir="8100000" algn="tr" rotWithShape="0">
              <a:prstClr val="black">
                <a:alpha val="40000"/>
              </a:prstClr>
            </a:outerShdw>
          </a:effectLst>
        </p:spPr>
        <p:txBody>
          <a:bodyPr anchor="t">
            <a:noAutofit/>
          </a:bodyPr>
          <a:lstStyle>
            <a:lvl1pPr algn="l">
              <a:lnSpc>
                <a:spcPts val="5067"/>
              </a:lnSpc>
              <a:defRPr sz="4800" b="1">
                <a:solidFill>
                  <a:schemeClr val="bg1"/>
                </a:solidFill>
                <a:latin typeface="+mj-lt"/>
                <a:ea typeface="Segoe UI" panose="020B0502040204020203" pitchFamily="34" charset="0"/>
                <a:cs typeface="Segoe UI" panose="020B0502040204020203" pitchFamily="34" charset="0"/>
              </a:defRPr>
            </a:lvl1pPr>
          </a:lstStyle>
          <a:p>
            <a:r>
              <a:rPr lang="fi-FI" dirty="0"/>
              <a:t>Pitkä otsikko tähän</a:t>
            </a:r>
          </a:p>
        </p:txBody>
      </p:sp>
      <p:sp>
        <p:nvSpPr>
          <p:cNvPr id="15" name="Alaotsikko 2"/>
          <p:cNvSpPr>
            <a:spLocks noGrp="1"/>
          </p:cNvSpPr>
          <p:nvPr>
            <p:ph type="subTitle" idx="1"/>
          </p:nvPr>
        </p:nvSpPr>
        <p:spPr>
          <a:xfrm>
            <a:off x="815413" y="4293089"/>
            <a:ext cx="11041227" cy="832288"/>
          </a:xfrm>
        </p:spPr>
        <p:txBody>
          <a:bodyPr>
            <a:normAutofit/>
          </a:bodyPr>
          <a:lstStyle>
            <a:lvl1pPr marL="0" indent="0" algn="l">
              <a:buNone/>
              <a:defRPr sz="2133" i="1">
                <a:solidFill>
                  <a:schemeClr val="bg1"/>
                </a:solidFill>
                <a:latin typeface="+mj-lt"/>
                <a:ea typeface="Segoe UI" panose="020B0502040204020203" pitchFamily="34" charset="0"/>
                <a:cs typeface="Segoe UI"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370494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ja sisältö - magen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
        <p:nvSpPr>
          <p:cNvPr id="5"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Lisää otsikko</a:t>
            </a:r>
          </a:p>
        </p:txBody>
      </p:sp>
      <p:sp>
        <p:nvSpPr>
          <p:cNvPr id="10" name="Tekstin paikkamerkki 9"/>
          <p:cNvSpPr>
            <a:spLocks noGrp="1"/>
          </p:cNvSpPr>
          <p:nvPr>
            <p:ph type="body" sz="quarter" idx="14" hasCustomPrompt="1"/>
          </p:nvPr>
        </p:nvSpPr>
        <p:spPr>
          <a:xfrm>
            <a:off x="8879418" y="3716867"/>
            <a:ext cx="2880783" cy="2688167"/>
          </a:xfrm>
        </p:spPr>
        <p:txBody>
          <a:bodyPr>
            <a:noAutofit/>
          </a:bodyPr>
          <a:lstStyle>
            <a:lvl1pPr>
              <a:defRPr sz="2667" b="1">
                <a:solidFill>
                  <a:schemeClr val="bg1"/>
                </a:solidFill>
                <a:latin typeface="+mn-lt"/>
              </a:defRPr>
            </a:lvl1pPr>
            <a:lvl2pPr>
              <a:defRPr sz="2667" b="1">
                <a:solidFill>
                  <a:schemeClr val="bg1"/>
                </a:solidFill>
                <a:latin typeface="+mn-lt"/>
              </a:defRPr>
            </a:lvl2pPr>
            <a:lvl3pPr>
              <a:defRPr sz="2667" b="1">
                <a:solidFill>
                  <a:schemeClr val="bg1"/>
                </a:solidFill>
                <a:latin typeface="+mn-lt"/>
              </a:defRPr>
            </a:lvl3pPr>
            <a:lvl4pPr>
              <a:defRPr sz="2667" b="1">
                <a:solidFill>
                  <a:schemeClr val="bg1"/>
                </a:solidFill>
                <a:latin typeface="+mn-lt"/>
              </a:defRPr>
            </a:lvl4pPr>
            <a:lvl5pPr>
              <a:defRPr sz="2667" b="1">
                <a:solidFill>
                  <a:schemeClr val="bg1"/>
                </a:solidFill>
                <a:latin typeface="+mn-lt"/>
              </a:defRPr>
            </a:lvl5pPr>
          </a:lstStyle>
          <a:p>
            <a:pPr lvl="0"/>
            <a:r>
              <a:rPr lang="fi-FI" dirty="0"/>
              <a:t>Nostoteksti, lainaus, tms.</a:t>
            </a:r>
          </a:p>
        </p:txBody>
      </p:sp>
    </p:spTree>
    <p:extLst>
      <p:ext uri="{BB962C8B-B14F-4D97-AF65-F5344CB8AC3E}">
        <p14:creationId xmlns:p14="http://schemas.microsoft.com/office/powerpoint/2010/main" val="264333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 vihreä">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2D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198011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ja sisältö - sininen">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394606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sisältö - oranssi">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F0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428411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ja sisältö - harmaa">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0109"/>
            <a:ext cx="7488832" cy="1143000"/>
          </a:xfrm>
        </p:spPr>
        <p:txBody>
          <a:bodyPr>
            <a:normAutofit/>
          </a:bodyPr>
          <a:lstStyle>
            <a:lvl1pPr algn="l">
              <a:defRPr sz="3467" b="1">
                <a:latin typeface="+mj-lt"/>
                <a:ea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Sisällön paikkamerkki 2"/>
          <p:cNvSpPr>
            <a:spLocks noGrp="1"/>
          </p:cNvSpPr>
          <p:nvPr>
            <p:ph idx="1"/>
          </p:nvPr>
        </p:nvSpPr>
        <p:spPr>
          <a:xfrm>
            <a:off x="609600" y="2180862"/>
            <a:ext cx="7502624" cy="3944772"/>
          </a:xfrm>
        </p:spPr>
        <p:txBody>
          <a:bodyPr>
            <a:normAutofit/>
          </a:bodyPr>
          <a:lstStyle>
            <a:lvl1pPr marL="0" indent="0">
              <a:buNone/>
              <a:defRPr sz="2133">
                <a:latin typeface="+mj-lt"/>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8737600" y="6356351"/>
            <a:ext cx="2844800" cy="366183"/>
          </a:xfrm>
          <a:prstGeom prst="rect">
            <a:avLst/>
          </a:prstGeom>
        </p:spPr>
        <p:txBody>
          <a:bodyPr/>
          <a:lstStyle/>
          <a:p>
            <a:fld id="{DB483724-70C5-4C7D-A53A-31FD008BEC3B}" type="slidenum">
              <a:rPr lang="fi-FI" smtClean="0"/>
              <a:t>‹#›</a:t>
            </a:fld>
            <a:endParaRPr lang="fi-FI"/>
          </a:p>
        </p:txBody>
      </p:sp>
      <p:sp>
        <p:nvSpPr>
          <p:cNvPr id="7" name="Suorakulmio 6"/>
          <p:cNvSpPr/>
          <p:nvPr/>
        </p:nvSpPr>
        <p:spPr>
          <a:xfrm>
            <a:off x="8496267" y="0"/>
            <a:ext cx="3695733" cy="6858000"/>
          </a:xfrm>
          <a:prstGeom prst="rect">
            <a:avLst/>
          </a:prstGeom>
          <a:solidFill>
            <a:srgbClr val="2D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n paikkamerkki 4"/>
          <p:cNvSpPr>
            <a:spLocks noGrp="1"/>
          </p:cNvSpPr>
          <p:nvPr>
            <p:ph type="body" sz="quarter" idx="13" hasCustomPrompt="1"/>
          </p:nvPr>
        </p:nvSpPr>
        <p:spPr>
          <a:xfrm>
            <a:off x="8784299" y="1508789"/>
            <a:ext cx="2952899" cy="1152127"/>
          </a:xfrm>
        </p:spPr>
        <p:txBody>
          <a:bodyPr>
            <a:noAutofit/>
          </a:bodyPr>
          <a:lstStyle>
            <a:lvl1pPr>
              <a:lnSpc>
                <a:spcPts val="2667"/>
              </a:lnSpc>
              <a:defRPr sz="2667" b="1" i="0">
                <a:solidFill>
                  <a:schemeClr val="bg1"/>
                </a:solidFill>
                <a:latin typeface="+mj-lt"/>
              </a:defRPr>
            </a:lvl1pPr>
            <a:lvl2pPr>
              <a:defRPr sz="3200" b="1" i="1">
                <a:solidFill>
                  <a:schemeClr val="bg1"/>
                </a:solidFill>
                <a:latin typeface="+mj-lt"/>
              </a:defRPr>
            </a:lvl2pPr>
            <a:lvl3pPr>
              <a:defRPr sz="3200" b="1" i="1">
                <a:solidFill>
                  <a:schemeClr val="bg1"/>
                </a:solidFill>
                <a:latin typeface="+mj-lt"/>
              </a:defRPr>
            </a:lvl3pPr>
            <a:lvl4pPr>
              <a:defRPr sz="3200" b="1" i="1">
                <a:solidFill>
                  <a:schemeClr val="bg1"/>
                </a:solidFill>
                <a:latin typeface="+mj-lt"/>
              </a:defRPr>
            </a:lvl4pPr>
            <a:lvl5pPr>
              <a:defRPr sz="3200" b="1" i="1">
                <a:solidFill>
                  <a:schemeClr val="bg1"/>
                </a:solidFill>
                <a:latin typeface="+mj-lt"/>
              </a:defRPr>
            </a:lvl5pPr>
          </a:lstStyle>
          <a:p>
            <a:pPr lvl="0"/>
            <a:r>
              <a:rPr lang="fi-FI" dirty="0"/>
              <a:t>Muokkaa tähän</a:t>
            </a:r>
          </a:p>
          <a:p>
            <a:pPr lvl="0"/>
            <a:r>
              <a:rPr lang="fi-FI" dirty="0"/>
              <a:t>alaotsikko</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0" y="0"/>
            <a:ext cx="2304256" cy="990109"/>
          </a:xfrm>
          <a:prstGeom prst="rect">
            <a:avLst/>
          </a:prstGeom>
        </p:spPr>
      </p:pic>
    </p:spTree>
    <p:extLst>
      <p:ext uri="{BB962C8B-B14F-4D97-AF65-F5344CB8AC3E}">
        <p14:creationId xmlns:p14="http://schemas.microsoft.com/office/powerpoint/2010/main" val="244517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89994" y="563199"/>
            <a:ext cx="11370636" cy="1041599"/>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89995" y="1604797"/>
            <a:ext cx="11370635" cy="4896544"/>
          </a:xfrm>
          <a:prstGeom prst="rect">
            <a:avLst/>
          </a:prstGeom>
        </p:spPr>
        <p:txBody>
          <a:bodyPr vert="horz" lIns="91440" tIns="45720" rIns="91440" bIns="45720" rtlCol="0">
            <a:normAutofit/>
          </a:bodyPr>
          <a:lstStyle/>
          <a:p>
            <a:pPr lvl="0"/>
            <a:r>
              <a:rPr lang="fi-FI" dirty="0"/>
              <a:t>Muokkaa tekstin perustyylejä napsauttamalla</a:t>
            </a:r>
          </a:p>
        </p:txBody>
      </p:sp>
    </p:spTree>
    <p:extLst>
      <p:ext uri="{BB962C8B-B14F-4D97-AF65-F5344CB8AC3E}">
        <p14:creationId xmlns:p14="http://schemas.microsoft.com/office/powerpoint/2010/main" val="39687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marL="0" indent="0" algn="l" defTabSz="1219170" rtl="0" eaLnBrk="1" latinLnBrk="0" hangingPunct="1">
        <a:spcBef>
          <a:spcPct val="0"/>
        </a:spcBef>
        <a:buFont typeface="Arial" panose="020B0604020202020204" pitchFamily="34" charset="0"/>
        <a:buNone/>
        <a:defRPr sz="48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1219170" rtl="0" eaLnBrk="1" latinLnBrk="0" hangingPunct="1">
        <a:spcBef>
          <a:spcPct val="20000"/>
        </a:spcBef>
        <a:buFont typeface="Arial" panose="020B0604020202020204" pitchFamily="34" charset="0"/>
        <a:buNone/>
        <a:defRPr sz="2133" kern="1200">
          <a:solidFill>
            <a:schemeClr val="tx1"/>
          </a:solidFill>
          <a:latin typeface="+mj-lt"/>
          <a:ea typeface="Segoe UI" panose="020B0502040204020203" pitchFamily="34" charset="0"/>
          <a:cs typeface="Segoe UI" panose="020B0502040204020203" pitchFamily="34" charset="0"/>
        </a:defRPr>
      </a:lvl1pPr>
      <a:lvl2pPr marL="609585" indent="0" algn="l" defTabSz="1219170" rtl="0" eaLnBrk="1" latinLnBrk="0" hangingPunct="1">
        <a:spcBef>
          <a:spcPct val="20000"/>
        </a:spcBef>
        <a:buFont typeface="Arial" panose="020B0604020202020204" pitchFamily="34" charset="0"/>
        <a:buNone/>
        <a:defRPr sz="2133"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70" indent="0" algn="l" defTabSz="1219170" rtl="0" eaLnBrk="1" latinLnBrk="0" hangingPunct="1">
        <a:spcBef>
          <a:spcPct val="20000"/>
        </a:spcBef>
        <a:buFont typeface="Arial" panose="020B0604020202020204" pitchFamily="34" charset="0"/>
        <a:buNone/>
        <a:defRPr sz="2133"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54" indent="0" algn="l" defTabSz="1219170" rtl="0" eaLnBrk="1" latinLnBrk="0" hangingPunct="1">
        <a:spcBef>
          <a:spcPct val="20000"/>
        </a:spcBef>
        <a:buFont typeface="Arial" panose="020B0604020202020204" pitchFamily="34" charset="0"/>
        <a:buNone/>
        <a:defRPr sz="2133"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39" indent="0" algn="l" defTabSz="1219170" rtl="0" eaLnBrk="1" latinLnBrk="0" hangingPunct="1">
        <a:spcBef>
          <a:spcPct val="20000"/>
        </a:spcBef>
        <a:buFont typeface="Arial" panose="020B0604020202020204" pitchFamily="34" charset="0"/>
        <a:buNone/>
        <a:defRPr sz="2133"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julkaisut.valtioneuvosto.fi/bitstream/handle/10024/160845/03_18_Suomen%20romanipoliittinen%20ohjelma_2018_2022_web.pdf?sequence=1&amp;isAllowed=y" TargetMode="External"/><Relationship Id="rId2" Type="http://schemas.openxmlformats.org/officeDocument/2006/relationships/hyperlink" Target="https://julkaisut.valtioneuvosto.fi/bitstream/handle/10024/161773/STM_24_19_MAARO-opas.pdf?sequence=1&amp;isAllowed=y"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ouka.fi/oulu/kohderyhmat/romanit"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F2DC8A-36F7-4912-884A-B16FB1143D95}"/>
              </a:ext>
            </a:extLst>
          </p:cNvPr>
          <p:cNvSpPr>
            <a:spLocks noGrp="1"/>
          </p:cNvSpPr>
          <p:nvPr>
            <p:ph type="ctrTitle"/>
          </p:nvPr>
        </p:nvSpPr>
        <p:spPr>
          <a:xfrm>
            <a:off x="815413" y="2468893"/>
            <a:ext cx="3974301" cy="1824203"/>
          </a:xfrm>
        </p:spPr>
        <p:txBody>
          <a:bodyPr/>
          <a:lstStyle/>
          <a:p>
            <a:r>
              <a:rPr lang="fi-FI" dirty="0"/>
              <a:t>Oulun kaupungin </a:t>
            </a:r>
            <a:br>
              <a:rPr lang="fi-FI" dirty="0"/>
            </a:br>
            <a:r>
              <a:rPr lang="fi-FI" dirty="0"/>
              <a:t>MAARO-toimenpiteet</a:t>
            </a:r>
          </a:p>
        </p:txBody>
      </p:sp>
      <p:sp>
        <p:nvSpPr>
          <p:cNvPr id="3" name="Alaotsikko 2">
            <a:extLst>
              <a:ext uri="{FF2B5EF4-FFF2-40B4-BE49-F238E27FC236}">
                <a16:creationId xmlns:a16="http://schemas.microsoft.com/office/drawing/2014/main" id="{0C0BCA02-CD99-41C0-BD9E-2AA3E2B2668B}"/>
              </a:ext>
            </a:extLst>
          </p:cNvPr>
          <p:cNvSpPr>
            <a:spLocks noGrp="1"/>
          </p:cNvSpPr>
          <p:nvPr>
            <p:ph type="subTitle" idx="1"/>
          </p:nvPr>
        </p:nvSpPr>
        <p:spPr>
          <a:xfrm>
            <a:off x="880068" y="4664707"/>
            <a:ext cx="3552395" cy="1062338"/>
          </a:xfrm>
        </p:spPr>
        <p:txBody>
          <a:bodyPr>
            <a:normAutofit fontScale="70000" lnSpcReduction="20000"/>
          </a:bodyPr>
          <a:lstStyle/>
          <a:p>
            <a:r>
              <a:rPr lang="fi-FI" dirty="0"/>
              <a:t/>
            </a:r>
            <a:br>
              <a:rPr lang="fi-FI" dirty="0"/>
            </a:br>
            <a:r>
              <a:rPr lang="fi-FI" sz="3100" dirty="0"/>
              <a:t>2020-2022</a:t>
            </a:r>
          </a:p>
          <a:p>
            <a:endParaRPr lang="fi-FI" dirty="0"/>
          </a:p>
          <a:p>
            <a:r>
              <a:rPr lang="fi-FI" dirty="0"/>
              <a:t>Oulun romanityöryhmä</a:t>
            </a:r>
          </a:p>
          <a:p>
            <a:endParaRPr lang="fi-FI" dirty="0"/>
          </a:p>
          <a:p>
            <a:endParaRPr lang="fi-FI" dirty="0"/>
          </a:p>
        </p:txBody>
      </p:sp>
      <p:pic>
        <p:nvPicPr>
          <p:cNvPr id="2050" name="Picture 2" descr="kuva">
            <a:extLst>
              <a:ext uri="{FF2B5EF4-FFF2-40B4-BE49-F238E27FC236}">
                <a16:creationId xmlns:a16="http://schemas.microsoft.com/office/drawing/2014/main" id="{8AE03173-3F11-467C-954E-28EDB46F6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256" y="5610489"/>
            <a:ext cx="2589450" cy="106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7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5CA86276-C737-41E8-9538-13ED85B76370}"/>
              </a:ext>
            </a:extLst>
          </p:cNvPr>
          <p:cNvSpPr>
            <a:spLocks noGrp="1"/>
          </p:cNvSpPr>
          <p:nvPr>
            <p:ph type="body" sz="quarter" idx="13"/>
          </p:nvPr>
        </p:nvSpPr>
        <p:spPr>
          <a:xfrm>
            <a:off x="8571345" y="65541"/>
            <a:ext cx="3362037" cy="1284301"/>
          </a:xfrm>
        </p:spPr>
        <p:txBody>
          <a:bodyPr/>
          <a:lstStyle/>
          <a:p>
            <a:r>
              <a:rPr lang="fi-FI" sz="1800" dirty="0"/>
              <a:t>Toimintalinja 3: Romanikielen, taiteen ja -kulttuurin säilymisen ja kehittymisen tukeminen</a:t>
            </a:r>
            <a:br>
              <a:rPr lang="fi-FI" sz="1800" dirty="0"/>
            </a:br>
            <a:endParaRPr lang="fi-FI" sz="1800" dirty="0"/>
          </a:p>
          <a:p>
            <a:r>
              <a:rPr lang="fi-FI" sz="1800" dirty="0"/>
              <a:t>Toimintalinja 4:</a:t>
            </a:r>
            <a:br>
              <a:rPr lang="fi-FI" sz="1800" dirty="0"/>
            </a:br>
            <a:r>
              <a:rPr lang="fi-FI" sz="1800" dirty="0"/>
              <a:t>Romanikielen, taiteen ja -kulttuurin säilymisen ja kehittymisen tukeminen</a:t>
            </a:r>
            <a:br>
              <a:rPr lang="fi-FI" sz="1800" dirty="0"/>
            </a:br>
            <a:r>
              <a:rPr lang="fi-FI" sz="2400" dirty="0"/>
              <a:t/>
            </a:r>
            <a:br>
              <a:rPr lang="fi-FI" sz="2400" dirty="0"/>
            </a:br>
            <a:r>
              <a:rPr lang="fi-FI" sz="1800" dirty="0"/>
              <a:t>Toimintalinja 5: Romaniväestön voimaannuttaminen ja osallisuuden vahvistaminen</a:t>
            </a:r>
            <a:br>
              <a:rPr lang="fi-FI" sz="1800" dirty="0"/>
            </a:br>
            <a:endParaRPr lang="fi-FI" sz="1800" dirty="0"/>
          </a:p>
          <a:p>
            <a:r>
              <a:rPr lang="fi-FI" sz="1800" dirty="0"/>
              <a:t>Toimintalinja 7: </a:t>
            </a:r>
            <a:br>
              <a:rPr lang="fi-FI" sz="1800" dirty="0"/>
            </a:br>
            <a:r>
              <a:rPr lang="fi-FI" sz="1800" dirty="0"/>
              <a:t>Alueellisen ja paikallisen romanityön kehittäminen</a:t>
            </a:r>
          </a:p>
          <a:p>
            <a:endParaRPr lang="fi-FI" sz="1800" dirty="0"/>
          </a:p>
          <a:p>
            <a:endParaRPr lang="fi-FI" sz="2400" dirty="0"/>
          </a:p>
        </p:txBody>
      </p:sp>
      <p:graphicFrame>
        <p:nvGraphicFramePr>
          <p:cNvPr id="5" name="Sisällön paikkamerkki 4">
            <a:extLst>
              <a:ext uri="{FF2B5EF4-FFF2-40B4-BE49-F238E27FC236}">
                <a16:creationId xmlns:a16="http://schemas.microsoft.com/office/drawing/2014/main" id="{599C0E1F-9007-45E9-8399-5B7856D82DB1}"/>
              </a:ext>
            </a:extLst>
          </p:cNvPr>
          <p:cNvGraphicFramePr>
            <a:graphicFrameLocks noGrp="1"/>
          </p:cNvGraphicFramePr>
          <p:nvPr>
            <p:ph idx="1"/>
            <p:extLst>
              <p:ext uri="{D42A27DB-BD31-4B8C-83A1-F6EECF244321}">
                <p14:modId xmlns:p14="http://schemas.microsoft.com/office/powerpoint/2010/main" val="2999277307"/>
              </p:ext>
            </p:extLst>
          </p:nvPr>
        </p:nvGraphicFramePr>
        <p:xfrm>
          <a:off x="-27709" y="2"/>
          <a:ext cx="8509858" cy="3271944"/>
        </p:xfrm>
        <a:graphic>
          <a:graphicData uri="http://schemas.openxmlformats.org/drawingml/2006/table">
            <a:tbl>
              <a:tblPr firstRow="1" bandRow="1">
                <a:tableStyleId>{5C22544A-7EE6-4342-B048-85BDC9FD1C3A}</a:tableStyleId>
              </a:tblPr>
              <a:tblGrid>
                <a:gridCol w="2943437">
                  <a:extLst>
                    <a:ext uri="{9D8B030D-6E8A-4147-A177-3AD203B41FA5}">
                      <a16:colId xmlns:a16="http://schemas.microsoft.com/office/drawing/2014/main" val="3682473347"/>
                    </a:ext>
                  </a:extLst>
                </a:gridCol>
                <a:gridCol w="2346385">
                  <a:extLst>
                    <a:ext uri="{9D8B030D-6E8A-4147-A177-3AD203B41FA5}">
                      <a16:colId xmlns:a16="http://schemas.microsoft.com/office/drawing/2014/main" val="731270517"/>
                    </a:ext>
                  </a:extLst>
                </a:gridCol>
                <a:gridCol w="1621766">
                  <a:extLst>
                    <a:ext uri="{9D8B030D-6E8A-4147-A177-3AD203B41FA5}">
                      <a16:colId xmlns:a16="http://schemas.microsoft.com/office/drawing/2014/main" val="1808660823"/>
                    </a:ext>
                  </a:extLst>
                </a:gridCol>
                <a:gridCol w="1598270">
                  <a:extLst>
                    <a:ext uri="{9D8B030D-6E8A-4147-A177-3AD203B41FA5}">
                      <a16:colId xmlns:a16="http://schemas.microsoft.com/office/drawing/2014/main" val="2270541220"/>
                    </a:ext>
                  </a:extLst>
                </a:gridCol>
              </a:tblGrid>
              <a:tr h="807215">
                <a:tc>
                  <a:txBody>
                    <a:bodyPr/>
                    <a:lstStyle/>
                    <a:p>
                      <a:r>
                        <a:rPr lang="fi-FI" dirty="0"/>
                        <a:t>toimenpide</a:t>
                      </a:r>
                    </a:p>
                  </a:txBody>
                  <a:tcPr/>
                </a:tc>
                <a:tc>
                  <a:txBody>
                    <a:bodyPr/>
                    <a:lstStyle/>
                    <a:p>
                      <a:r>
                        <a:rPr lang="fi-FI" dirty="0"/>
                        <a:t>vastuutahot</a:t>
                      </a:r>
                    </a:p>
                  </a:txBody>
                  <a:tcPr/>
                </a:tc>
                <a:tc>
                  <a:txBody>
                    <a:bodyPr/>
                    <a:lstStyle/>
                    <a:p>
                      <a:r>
                        <a:rPr lang="fi-FI" dirty="0"/>
                        <a:t>aikataulu</a:t>
                      </a:r>
                    </a:p>
                  </a:txBody>
                  <a:tcPr/>
                </a:tc>
                <a:tc>
                  <a:txBody>
                    <a:bodyPr/>
                    <a:lstStyle/>
                    <a:p>
                      <a:endParaRPr lang="fi-FI" dirty="0"/>
                    </a:p>
                  </a:txBody>
                  <a:tcPr/>
                </a:tc>
                <a:extLst>
                  <a:ext uri="{0D108BD9-81ED-4DB2-BD59-A6C34878D82A}">
                    <a16:rowId xmlns:a16="http://schemas.microsoft.com/office/drawing/2014/main" val="2566061784"/>
                  </a:ext>
                </a:extLst>
              </a:tr>
              <a:tr h="1149059">
                <a:tc>
                  <a:txBody>
                    <a:bodyPr/>
                    <a:lstStyle/>
                    <a:p>
                      <a:r>
                        <a:rPr lang="fi-FI" sz="1400" dirty="0"/>
                        <a:t>Tuetaan, koulutetaan ja ohjataan romaniväestöä sekä tarvittaessa viranomaisia lähi- ja perhesuhdeväkivaltaan tukitoimiin liittyen</a:t>
                      </a:r>
                    </a:p>
                  </a:txBody>
                  <a:tcPr/>
                </a:tc>
                <a:tc>
                  <a:txBody>
                    <a:bodyPr/>
                    <a:lstStyle/>
                    <a:p>
                      <a:r>
                        <a:rPr lang="fi-FI" sz="1400" dirty="0"/>
                        <a:t>Naisten Kulma, OETK</a:t>
                      </a:r>
                    </a:p>
                  </a:txBody>
                  <a:tcPr/>
                </a:tc>
                <a:tc>
                  <a:txBody>
                    <a:bodyPr/>
                    <a:lstStyle/>
                    <a:p>
                      <a:r>
                        <a:rPr lang="fi-FI" sz="1200" dirty="0"/>
                        <a:t>2021-2022</a:t>
                      </a:r>
                    </a:p>
                  </a:txBody>
                  <a:tcPr/>
                </a:tc>
                <a:tc>
                  <a:txBody>
                    <a:bodyPr/>
                    <a:lstStyle/>
                    <a:p>
                      <a:endParaRPr lang="fi-FI" dirty="0"/>
                    </a:p>
                  </a:txBody>
                  <a:tcPr/>
                </a:tc>
                <a:extLst>
                  <a:ext uri="{0D108BD9-81ED-4DB2-BD59-A6C34878D82A}">
                    <a16:rowId xmlns:a16="http://schemas.microsoft.com/office/drawing/2014/main" val="278674803"/>
                  </a:ext>
                </a:extLst>
              </a:tr>
              <a:tr h="1306489">
                <a:tc>
                  <a:txBody>
                    <a:bodyPr/>
                    <a:lstStyle/>
                    <a:p>
                      <a:r>
                        <a:rPr lang="fi-FI" sz="1400" dirty="0"/>
                        <a:t>Lisätään romaniväestön osallisuutta ja tietoutta harrastus- ja vapaa-ajan palveluiden käyttäjinä. </a:t>
                      </a:r>
                    </a:p>
                  </a:txBody>
                  <a:tcPr/>
                </a:tc>
                <a:tc>
                  <a:txBody>
                    <a:bodyPr/>
                    <a:lstStyle/>
                    <a:p>
                      <a:r>
                        <a:rPr lang="fi-FI" sz="1400" dirty="0"/>
                        <a:t>Naisten Kulma, järjestöt, seurakunnat, nuorisopalvelut, ARONK</a:t>
                      </a:r>
                    </a:p>
                  </a:txBody>
                  <a:tcPr/>
                </a:tc>
                <a:tc>
                  <a:txBody>
                    <a:bodyPr/>
                    <a:lstStyle/>
                    <a:p>
                      <a:r>
                        <a:rPr lang="fi-FI" sz="1400" dirty="0"/>
                        <a:t>2021-2022</a:t>
                      </a:r>
                    </a:p>
                  </a:txBody>
                  <a:tcPr/>
                </a:tc>
                <a:tc>
                  <a:txBody>
                    <a:bodyPr/>
                    <a:lstStyle/>
                    <a:p>
                      <a:endParaRPr lang="fi-FI" dirty="0"/>
                    </a:p>
                  </a:txBody>
                  <a:tcPr/>
                </a:tc>
                <a:extLst>
                  <a:ext uri="{0D108BD9-81ED-4DB2-BD59-A6C34878D82A}">
                    <a16:rowId xmlns:a16="http://schemas.microsoft.com/office/drawing/2014/main" val="215919024"/>
                  </a:ext>
                </a:extLst>
              </a:tr>
            </a:tbl>
          </a:graphicData>
        </a:graphic>
      </p:graphicFrame>
      <p:pic>
        <p:nvPicPr>
          <p:cNvPr id="6" name="Kuva 5">
            <a:extLst>
              <a:ext uri="{FF2B5EF4-FFF2-40B4-BE49-F238E27FC236}">
                <a16:creationId xmlns:a16="http://schemas.microsoft.com/office/drawing/2014/main" id="{144752FA-8119-4BAB-B039-1C4606E9E246}"/>
              </a:ext>
            </a:extLst>
          </p:cNvPr>
          <p:cNvPicPr>
            <a:picLocks noChangeAspect="1"/>
          </p:cNvPicPr>
          <p:nvPr/>
        </p:nvPicPr>
        <p:blipFill>
          <a:blip r:embed="rId2"/>
          <a:stretch>
            <a:fillRect/>
          </a:stretch>
        </p:blipFill>
        <p:spPr>
          <a:xfrm flipV="1">
            <a:off x="7118806" y="0"/>
            <a:ext cx="1118918" cy="707692"/>
          </a:xfrm>
          <a:prstGeom prst="rect">
            <a:avLst/>
          </a:prstGeom>
        </p:spPr>
      </p:pic>
      <p:sp>
        <p:nvSpPr>
          <p:cNvPr id="3" name="Vuokaaviosymboli: Liitin 2">
            <a:extLst>
              <a:ext uri="{FF2B5EF4-FFF2-40B4-BE49-F238E27FC236}">
                <a16:creationId xmlns:a16="http://schemas.microsoft.com/office/drawing/2014/main" id="{087CF96A-94FB-497C-9F68-6EAB4F03191E}"/>
              </a:ext>
            </a:extLst>
          </p:cNvPr>
          <p:cNvSpPr/>
          <p:nvPr/>
        </p:nvSpPr>
        <p:spPr>
          <a:xfrm>
            <a:off x="7449665" y="1094076"/>
            <a:ext cx="457200" cy="457200"/>
          </a:xfrm>
          <a:prstGeom prst="flowChartConnector">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2" name="Taulukko 1">
            <a:extLst>
              <a:ext uri="{FF2B5EF4-FFF2-40B4-BE49-F238E27FC236}">
                <a16:creationId xmlns:a16="http://schemas.microsoft.com/office/drawing/2014/main" id="{844206CC-E19B-4D7D-BD75-274C0800EA20}"/>
              </a:ext>
            </a:extLst>
          </p:cNvPr>
          <p:cNvGraphicFramePr>
            <a:graphicFrameLocks noGrp="1"/>
          </p:cNvGraphicFramePr>
          <p:nvPr>
            <p:extLst>
              <p:ext uri="{D42A27DB-BD31-4B8C-83A1-F6EECF244321}">
                <p14:modId xmlns:p14="http://schemas.microsoft.com/office/powerpoint/2010/main" val="4170019329"/>
              </p:ext>
            </p:extLst>
          </p:nvPr>
        </p:nvGraphicFramePr>
        <p:xfrm>
          <a:off x="0" y="3271946"/>
          <a:ext cx="8500622" cy="2352999"/>
        </p:xfrm>
        <a:graphic>
          <a:graphicData uri="http://schemas.openxmlformats.org/drawingml/2006/table">
            <a:tbl>
              <a:tblPr firstRow="1" bandRow="1">
                <a:tableStyleId>{5C22544A-7EE6-4342-B048-85BDC9FD1C3A}</a:tableStyleId>
              </a:tblPr>
              <a:tblGrid>
                <a:gridCol w="2934201">
                  <a:extLst>
                    <a:ext uri="{9D8B030D-6E8A-4147-A177-3AD203B41FA5}">
                      <a16:colId xmlns:a16="http://schemas.microsoft.com/office/drawing/2014/main" val="335627839"/>
                    </a:ext>
                  </a:extLst>
                </a:gridCol>
                <a:gridCol w="2346385">
                  <a:extLst>
                    <a:ext uri="{9D8B030D-6E8A-4147-A177-3AD203B41FA5}">
                      <a16:colId xmlns:a16="http://schemas.microsoft.com/office/drawing/2014/main" val="2831448373"/>
                    </a:ext>
                  </a:extLst>
                </a:gridCol>
                <a:gridCol w="1621766">
                  <a:extLst>
                    <a:ext uri="{9D8B030D-6E8A-4147-A177-3AD203B41FA5}">
                      <a16:colId xmlns:a16="http://schemas.microsoft.com/office/drawing/2014/main" val="2404061796"/>
                    </a:ext>
                  </a:extLst>
                </a:gridCol>
                <a:gridCol w="1598270">
                  <a:extLst>
                    <a:ext uri="{9D8B030D-6E8A-4147-A177-3AD203B41FA5}">
                      <a16:colId xmlns:a16="http://schemas.microsoft.com/office/drawing/2014/main" val="3217330441"/>
                    </a:ext>
                  </a:extLst>
                </a:gridCol>
              </a:tblGrid>
              <a:tr h="1127825">
                <a:tc>
                  <a:txBody>
                    <a:bodyPr/>
                    <a:lstStyle/>
                    <a:p>
                      <a:r>
                        <a:rPr lang="fi-FI" sz="1400" b="0" dirty="0">
                          <a:solidFill>
                            <a:schemeClr val="tx1"/>
                          </a:solidFill>
                        </a:rPr>
                        <a:t>Perehdytään romanikielen kansalliseen elvytysohjelmaan sen valmistuttua ja toimeenpannaan sen kuntia koskevia vastuita</a:t>
                      </a:r>
                    </a:p>
                  </a:txBody>
                  <a:tcPr>
                    <a:solidFill>
                      <a:srgbClr val="F4CBD4"/>
                    </a:solidFill>
                  </a:tcPr>
                </a:tc>
                <a:tc>
                  <a:txBody>
                    <a:bodyPr/>
                    <a:lstStyle/>
                    <a:p>
                      <a:r>
                        <a:rPr lang="fi-FI" sz="1400" b="0" dirty="0">
                          <a:solidFill>
                            <a:schemeClr val="tx1"/>
                          </a:solidFill>
                        </a:rPr>
                        <a:t>ARONK, paikallistyöryhmä</a:t>
                      </a:r>
                    </a:p>
                  </a:txBody>
                  <a:tcPr>
                    <a:solidFill>
                      <a:srgbClr val="F4CBD4"/>
                    </a:solidFill>
                  </a:tcPr>
                </a:tc>
                <a:tc>
                  <a:txBody>
                    <a:bodyPr/>
                    <a:lstStyle/>
                    <a:p>
                      <a:r>
                        <a:rPr lang="fi-FI" sz="1400" b="0" dirty="0">
                          <a:solidFill>
                            <a:schemeClr val="tx1"/>
                          </a:solidFill>
                        </a:rPr>
                        <a:t>2021-2022</a:t>
                      </a:r>
                    </a:p>
                  </a:txBody>
                  <a:tcPr>
                    <a:solidFill>
                      <a:srgbClr val="F4CBD4"/>
                    </a:solidFill>
                  </a:tcPr>
                </a:tc>
                <a:tc>
                  <a:txBody>
                    <a:bodyPr/>
                    <a:lstStyle/>
                    <a:p>
                      <a:endParaRPr lang="fi-FI" b="0" dirty="0">
                        <a:solidFill>
                          <a:schemeClr val="tx1"/>
                        </a:solidFill>
                      </a:endParaRPr>
                    </a:p>
                  </a:txBody>
                  <a:tcPr>
                    <a:solidFill>
                      <a:srgbClr val="F4CBD4"/>
                    </a:solidFill>
                  </a:tcPr>
                </a:tc>
                <a:extLst>
                  <a:ext uri="{0D108BD9-81ED-4DB2-BD59-A6C34878D82A}">
                    <a16:rowId xmlns:a16="http://schemas.microsoft.com/office/drawing/2014/main" val="2688094091"/>
                  </a:ext>
                </a:extLst>
              </a:tr>
              <a:tr h="1225174">
                <a:tc>
                  <a:txBody>
                    <a:bodyPr/>
                    <a:lstStyle/>
                    <a:p>
                      <a:r>
                        <a:rPr lang="fi-FI" sz="1200" b="0" i="0" kern="1200" dirty="0">
                          <a:solidFill>
                            <a:schemeClr val="tx1"/>
                          </a:solidFill>
                          <a:effectLst/>
                          <a:latin typeface="+mn-lt"/>
                          <a:ea typeface="+mn-ea"/>
                          <a:cs typeface="+mn-cs"/>
                        </a:rPr>
                        <a:t>Innostetaan lapsia ja nuoria romanikielen oppimiseen etäopetussarjan avulla.</a:t>
                      </a:r>
                    </a:p>
                    <a:p>
                      <a:endParaRPr lang="fi-FI" sz="1400" b="0" dirty="0">
                        <a:solidFill>
                          <a:schemeClr val="tx1"/>
                        </a:solidFill>
                      </a:endParaRPr>
                    </a:p>
                  </a:txBody>
                  <a:tcPr>
                    <a:solidFill>
                      <a:srgbClr val="F9E7EB"/>
                    </a:solidFill>
                  </a:tcPr>
                </a:tc>
                <a:tc>
                  <a:txBody>
                    <a:bodyPr/>
                    <a:lstStyle/>
                    <a:p>
                      <a:r>
                        <a:rPr lang="fi-FI" sz="1400" b="0" dirty="0">
                          <a:solidFill>
                            <a:schemeClr val="tx1"/>
                          </a:solidFill>
                        </a:rPr>
                        <a:t>ARONK, paikallistyöryhmä, Naisten Kulma</a:t>
                      </a:r>
                    </a:p>
                  </a:txBody>
                  <a:tcPr>
                    <a:solidFill>
                      <a:srgbClr val="F9E7EB"/>
                    </a:solidFill>
                  </a:tcPr>
                </a:tc>
                <a:tc>
                  <a:txBody>
                    <a:bodyPr/>
                    <a:lstStyle/>
                    <a:p>
                      <a:r>
                        <a:rPr lang="fi-FI" sz="1200" b="0" dirty="0">
                          <a:solidFill>
                            <a:schemeClr val="tx1"/>
                          </a:solidFill>
                        </a:rPr>
                        <a:t>2021</a:t>
                      </a:r>
                    </a:p>
                  </a:txBody>
                  <a:tcPr>
                    <a:solidFill>
                      <a:srgbClr val="F9E7EB"/>
                    </a:solidFill>
                  </a:tcPr>
                </a:tc>
                <a:tc>
                  <a:txBody>
                    <a:bodyPr/>
                    <a:lstStyle/>
                    <a:p>
                      <a:endParaRPr lang="fi-FI" b="0" dirty="0">
                        <a:solidFill>
                          <a:schemeClr val="tx1"/>
                        </a:solidFill>
                      </a:endParaRPr>
                    </a:p>
                  </a:txBody>
                  <a:tcPr>
                    <a:solidFill>
                      <a:srgbClr val="F9E7EB"/>
                    </a:solidFill>
                  </a:tcPr>
                </a:tc>
                <a:extLst>
                  <a:ext uri="{0D108BD9-81ED-4DB2-BD59-A6C34878D82A}">
                    <a16:rowId xmlns:a16="http://schemas.microsoft.com/office/drawing/2014/main" val="4259373155"/>
                  </a:ext>
                </a:extLst>
              </a:tr>
            </a:tbl>
          </a:graphicData>
        </a:graphic>
      </p:graphicFrame>
      <p:graphicFrame>
        <p:nvGraphicFramePr>
          <p:cNvPr id="7" name="Taulukko 6">
            <a:extLst>
              <a:ext uri="{FF2B5EF4-FFF2-40B4-BE49-F238E27FC236}">
                <a16:creationId xmlns:a16="http://schemas.microsoft.com/office/drawing/2014/main" id="{9DC24692-6D88-4457-A3E4-09D0B6EFEB8A}"/>
              </a:ext>
            </a:extLst>
          </p:cNvPr>
          <p:cNvGraphicFramePr>
            <a:graphicFrameLocks noGrp="1"/>
          </p:cNvGraphicFramePr>
          <p:nvPr>
            <p:extLst>
              <p:ext uri="{D42A27DB-BD31-4B8C-83A1-F6EECF244321}">
                <p14:modId xmlns:p14="http://schemas.microsoft.com/office/powerpoint/2010/main" val="1249376428"/>
              </p:ext>
            </p:extLst>
          </p:nvPr>
        </p:nvGraphicFramePr>
        <p:xfrm>
          <a:off x="0" y="5273040"/>
          <a:ext cx="8482150" cy="1371600"/>
        </p:xfrm>
        <a:graphic>
          <a:graphicData uri="http://schemas.openxmlformats.org/drawingml/2006/table">
            <a:tbl>
              <a:tblPr firstRow="1" bandRow="1">
                <a:tableStyleId>{5C22544A-7EE6-4342-B048-85BDC9FD1C3A}</a:tableStyleId>
              </a:tblPr>
              <a:tblGrid>
                <a:gridCol w="2927825">
                  <a:extLst>
                    <a:ext uri="{9D8B030D-6E8A-4147-A177-3AD203B41FA5}">
                      <a16:colId xmlns:a16="http://schemas.microsoft.com/office/drawing/2014/main" val="1096706626"/>
                    </a:ext>
                  </a:extLst>
                </a:gridCol>
                <a:gridCol w="2341286">
                  <a:extLst>
                    <a:ext uri="{9D8B030D-6E8A-4147-A177-3AD203B41FA5}">
                      <a16:colId xmlns:a16="http://schemas.microsoft.com/office/drawing/2014/main" val="1678013904"/>
                    </a:ext>
                  </a:extLst>
                </a:gridCol>
                <a:gridCol w="1618242">
                  <a:extLst>
                    <a:ext uri="{9D8B030D-6E8A-4147-A177-3AD203B41FA5}">
                      <a16:colId xmlns:a16="http://schemas.microsoft.com/office/drawing/2014/main" val="2872745887"/>
                    </a:ext>
                  </a:extLst>
                </a:gridCol>
                <a:gridCol w="1594797">
                  <a:extLst>
                    <a:ext uri="{9D8B030D-6E8A-4147-A177-3AD203B41FA5}">
                      <a16:colId xmlns:a16="http://schemas.microsoft.com/office/drawing/2014/main" val="246384299"/>
                    </a:ext>
                  </a:extLst>
                </a:gridCol>
              </a:tblGrid>
              <a:tr h="1192415">
                <a:tc>
                  <a:txBody>
                    <a:bodyPr/>
                    <a:lstStyle/>
                    <a:p>
                      <a:r>
                        <a:rPr lang="fi-FI" sz="1200" b="0" dirty="0">
                          <a:solidFill>
                            <a:schemeClr val="tx1"/>
                          </a:solidFill>
                        </a:rPr>
                        <a:t>Lapset ja nuoret huomioidaan kohderyhmänä erilaisissa tapahtumissa.</a:t>
                      </a:r>
                    </a:p>
                  </a:txBody>
                  <a:tcPr>
                    <a:solidFill>
                      <a:srgbClr val="F4CBD4"/>
                    </a:solidFill>
                  </a:tcPr>
                </a:tc>
                <a:tc>
                  <a:txBody>
                    <a:bodyPr/>
                    <a:lstStyle/>
                    <a:p>
                      <a:r>
                        <a:rPr lang="fi-FI" sz="1400" b="0" dirty="0">
                          <a:solidFill>
                            <a:schemeClr val="tx1"/>
                          </a:solidFill>
                        </a:rPr>
                        <a:t>ARONK, paikallistyöryhmä, nuorisopalvelut</a:t>
                      </a:r>
                    </a:p>
                    <a:p>
                      <a:endParaRPr lang="fi-FI" sz="1400" b="0" dirty="0">
                        <a:solidFill>
                          <a:schemeClr val="tx1"/>
                        </a:solidFill>
                      </a:endParaRPr>
                    </a:p>
                    <a:p>
                      <a:endParaRPr lang="fi-FI" sz="1400" b="0" dirty="0">
                        <a:solidFill>
                          <a:schemeClr val="tx1"/>
                        </a:solidFill>
                      </a:endParaRPr>
                    </a:p>
                    <a:p>
                      <a:endParaRPr lang="fi-FI" sz="1400" b="0" dirty="0">
                        <a:solidFill>
                          <a:schemeClr val="tx1"/>
                        </a:solidFill>
                      </a:endParaRPr>
                    </a:p>
                    <a:p>
                      <a:endParaRPr lang="fi-FI" sz="1400" b="0" dirty="0">
                        <a:solidFill>
                          <a:schemeClr val="tx1"/>
                        </a:solidFill>
                      </a:endParaRPr>
                    </a:p>
                  </a:txBody>
                  <a:tcPr>
                    <a:solidFill>
                      <a:srgbClr val="F4CBD4"/>
                    </a:solidFill>
                  </a:tcPr>
                </a:tc>
                <a:tc>
                  <a:txBody>
                    <a:bodyPr/>
                    <a:lstStyle/>
                    <a:p>
                      <a:r>
                        <a:rPr lang="fi-FI" sz="1200" b="0" dirty="0">
                          <a:solidFill>
                            <a:schemeClr val="tx1"/>
                          </a:solidFill>
                        </a:rPr>
                        <a:t>2020-2022</a:t>
                      </a:r>
                    </a:p>
                  </a:txBody>
                  <a:tcPr>
                    <a:solidFill>
                      <a:srgbClr val="F4CBD4"/>
                    </a:solidFill>
                  </a:tcPr>
                </a:tc>
                <a:tc>
                  <a:txBody>
                    <a:bodyPr/>
                    <a:lstStyle/>
                    <a:p>
                      <a:endParaRPr lang="fi-FI" dirty="0"/>
                    </a:p>
                  </a:txBody>
                  <a:tcPr>
                    <a:solidFill>
                      <a:srgbClr val="F4CBD4"/>
                    </a:solidFill>
                  </a:tcPr>
                </a:tc>
                <a:extLst>
                  <a:ext uri="{0D108BD9-81ED-4DB2-BD59-A6C34878D82A}">
                    <a16:rowId xmlns:a16="http://schemas.microsoft.com/office/drawing/2014/main" val="3776365612"/>
                  </a:ext>
                </a:extLst>
              </a:tr>
            </a:tbl>
          </a:graphicData>
        </a:graphic>
      </p:graphicFrame>
      <p:sp>
        <p:nvSpPr>
          <p:cNvPr id="8" name="Vuokaaviosymboli: Liitin 7">
            <a:extLst>
              <a:ext uri="{FF2B5EF4-FFF2-40B4-BE49-F238E27FC236}">
                <a16:creationId xmlns:a16="http://schemas.microsoft.com/office/drawing/2014/main" id="{A7FD0361-7CDE-41AB-B1C6-11D67E524AD8}"/>
              </a:ext>
            </a:extLst>
          </p:cNvPr>
          <p:cNvSpPr/>
          <p:nvPr/>
        </p:nvSpPr>
        <p:spPr>
          <a:xfrm>
            <a:off x="7397094" y="5477601"/>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9" name="Taulukko 8">
            <a:extLst>
              <a:ext uri="{FF2B5EF4-FFF2-40B4-BE49-F238E27FC236}">
                <a16:creationId xmlns:a16="http://schemas.microsoft.com/office/drawing/2014/main" id="{FEEAA68A-3C39-4540-BAF8-A4A04146D87D}"/>
              </a:ext>
            </a:extLst>
          </p:cNvPr>
          <p:cNvGraphicFramePr>
            <a:graphicFrameLocks noGrp="1"/>
          </p:cNvGraphicFramePr>
          <p:nvPr>
            <p:extLst>
              <p:ext uri="{D42A27DB-BD31-4B8C-83A1-F6EECF244321}">
                <p14:modId xmlns:p14="http://schemas.microsoft.com/office/powerpoint/2010/main" val="505808185"/>
              </p:ext>
            </p:extLst>
          </p:nvPr>
        </p:nvGraphicFramePr>
        <p:xfrm>
          <a:off x="-9236" y="6135261"/>
          <a:ext cx="8500622" cy="738788"/>
        </p:xfrm>
        <a:graphic>
          <a:graphicData uri="http://schemas.openxmlformats.org/drawingml/2006/table">
            <a:tbl>
              <a:tblPr firstRow="1" bandRow="1">
                <a:tableStyleId>{5C22544A-7EE6-4342-B048-85BDC9FD1C3A}</a:tableStyleId>
              </a:tblPr>
              <a:tblGrid>
                <a:gridCol w="2934201">
                  <a:extLst>
                    <a:ext uri="{9D8B030D-6E8A-4147-A177-3AD203B41FA5}">
                      <a16:colId xmlns:a16="http://schemas.microsoft.com/office/drawing/2014/main" val="2159234940"/>
                    </a:ext>
                  </a:extLst>
                </a:gridCol>
                <a:gridCol w="2346385">
                  <a:extLst>
                    <a:ext uri="{9D8B030D-6E8A-4147-A177-3AD203B41FA5}">
                      <a16:colId xmlns:a16="http://schemas.microsoft.com/office/drawing/2014/main" val="2955284332"/>
                    </a:ext>
                  </a:extLst>
                </a:gridCol>
                <a:gridCol w="1621766">
                  <a:extLst>
                    <a:ext uri="{9D8B030D-6E8A-4147-A177-3AD203B41FA5}">
                      <a16:colId xmlns:a16="http://schemas.microsoft.com/office/drawing/2014/main" val="793653942"/>
                    </a:ext>
                  </a:extLst>
                </a:gridCol>
                <a:gridCol w="1598270">
                  <a:extLst>
                    <a:ext uri="{9D8B030D-6E8A-4147-A177-3AD203B41FA5}">
                      <a16:colId xmlns:a16="http://schemas.microsoft.com/office/drawing/2014/main" val="4038917724"/>
                    </a:ext>
                  </a:extLst>
                </a:gridCol>
              </a:tblGrid>
              <a:tr h="73878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400" b="0" i="0" kern="1200" dirty="0">
                          <a:solidFill>
                            <a:schemeClr val="dk1"/>
                          </a:solidFill>
                          <a:effectLst/>
                          <a:latin typeface="+mn-lt"/>
                          <a:ea typeface="+mn-ea"/>
                          <a:cs typeface="+mn-cs"/>
                        </a:rPr>
                        <a:t>Paikallistyöryhmä osallistuu yhteistyöpäiviin</a:t>
                      </a:r>
                      <a:endParaRPr lang="fi-FI" sz="1400" b="0" dirty="0"/>
                    </a:p>
                    <a:p>
                      <a:endParaRPr lang="fi-FI" sz="1400" dirty="0"/>
                    </a:p>
                  </a:txBody>
                  <a:tcPr>
                    <a:solidFill>
                      <a:srgbClr val="F9E7EB"/>
                    </a:solidFill>
                  </a:tcPr>
                </a:tc>
                <a:tc>
                  <a:txBody>
                    <a:bodyPr/>
                    <a:lstStyle/>
                    <a:p>
                      <a:r>
                        <a:rPr lang="fi-FI" sz="1400" b="0" dirty="0">
                          <a:solidFill>
                            <a:schemeClr val="tx1"/>
                          </a:solidFill>
                        </a:rPr>
                        <a:t>ARONK</a:t>
                      </a:r>
                    </a:p>
                  </a:txBody>
                  <a:tcPr>
                    <a:solidFill>
                      <a:srgbClr val="F9E7EB"/>
                    </a:solidFill>
                  </a:tcPr>
                </a:tc>
                <a:tc>
                  <a:txBody>
                    <a:bodyPr/>
                    <a:lstStyle/>
                    <a:p>
                      <a:r>
                        <a:rPr lang="fi-FI" sz="1200" b="0" dirty="0">
                          <a:solidFill>
                            <a:schemeClr val="tx1"/>
                          </a:solidFill>
                        </a:rPr>
                        <a:t>2021</a:t>
                      </a:r>
                    </a:p>
                  </a:txBody>
                  <a:tcPr>
                    <a:solidFill>
                      <a:srgbClr val="F9E7EB"/>
                    </a:solidFill>
                  </a:tcPr>
                </a:tc>
                <a:tc>
                  <a:txBody>
                    <a:bodyPr/>
                    <a:lstStyle/>
                    <a:p>
                      <a:endParaRPr lang="fi-FI" dirty="0"/>
                    </a:p>
                  </a:txBody>
                  <a:tcPr>
                    <a:solidFill>
                      <a:srgbClr val="F9E7EB"/>
                    </a:solidFill>
                  </a:tcPr>
                </a:tc>
                <a:extLst>
                  <a:ext uri="{0D108BD9-81ED-4DB2-BD59-A6C34878D82A}">
                    <a16:rowId xmlns:a16="http://schemas.microsoft.com/office/drawing/2014/main" val="4177556309"/>
                  </a:ext>
                </a:extLst>
              </a:tr>
            </a:tbl>
          </a:graphicData>
        </a:graphic>
      </p:graphicFrame>
    </p:spTree>
    <p:extLst>
      <p:ext uri="{BB962C8B-B14F-4D97-AF65-F5344CB8AC3E}">
        <p14:creationId xmlns:p14="http://schemas.microsoft.com/office/powerpoint/2010/main" val="402177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5CA86276-C737-41E8-9538-13ED85B76370}"/>
              </a:ext>
            </a:extLst>
          </p:cNvPr>
          <p:cNvSpPr>
            <a:spLocks noGrp="1"/>
          </p:cNvSpPr>
          <p:nvPr>
            <p:ph type="body" sz="quarter" idx="13"/>
          </p:nvPr>
        </p:nvSpPr>
        <p:spPr>
          <a:xfrm>
            <a:off x="8784299" y="274321"/>
            <a:ext cx="2952899" cy="2386596"/>
          </a:xfrm>
        </p:spPr>
        <p:txBody>
          <a:bodyPr/>
          <a:lstStyle/>
          <a:p>
            <a:endParaRPr lang="fi-FI" sz="2000" dirty="0"/>
          </a:p>
          <a:p>
            <a:endParaRPr lang="fi-FI" sz="2000" dirty="0"/>
          </a:p>
          <a:p>
            <a:endParaRPr lang="fi-FI" sz="2400" dirty="0"/>
          </a:p>
        </p:txBody>
      </p:sp>
      <p:sp>
        <p:nvSpPr>
          <p:cNvPr id="3" name="Sisällön paikkamerkki 2">
            <a:extLst>
              <a:ext uri="{FF2B5EF4-FFF2-40B4-BE49-F238E27FC236}">
                <a16:creationId xmlns:a16="http://schemas.microsoft.com/office/drawing/2014/main" id="{3E9BF08E-F4EC-453D-9394-A73281D5BB85}"/>
              </a:ext>
            </a:extLst>
          </p:cNvPr>
          <p:cNvSpPr>
            <a:spLocks noGrp="1"/>
          </p:cNvSpPr>
          <p:nvPr>
            <p:ph idx="1"/>
          </p:nvPr>
        </p:nvSpPr>
        <p:spPr>
          <a:xfrm>
            <a:off x="4904509" y="4433454"/>
            <a:ext cx="3235424" cy="1701415"/>
          </a:xfrm>
        </p:spPr>
        <p:txBody>
          <a:bodyPr/>
          <a:lstStyle/>
          <a:p>
            <a:endParaRPr lang="fi-FI" dirty="0"/>
          </a:p>
          <a:p>
            <a:endParaRPr lang="fi-FI" dirty="0"/>
          </a:p>
        </p:txBody>
      </p:sp>
      <p:pic>
        <p:nvPicPr>
          <p:cNvPr id="8" name="Kuva 7">
            <a:extLst>
              <a:ext uri="{FF2B5EF4-FFF2-40B4-BE49-F238E27FC236}">
                <a16:creationId xmlns:a16="http://schemas.microsoft.com/office/drawing/2014/main" id="{BE3239D3-9F69-49AE-9010-282ABB16929A}"/>
              </a:ext>
            </a:extLst>
          </p:cNvPr>
          <p:cNvPicPr>
            <a:picLocks noChangeAspect="1"/>
          </p:cNvPicPr>
          <p:nvPr/>
        </p:nvPicPr>
        <p:blipFill>
          <a:blip r:embed="rId2"/>
          <a:stretch>
            <a:fillRect/>
          </a:stretch>
        </p:blipFill>
        <p:spPr>
          <a:xfrm flipV="1">
            <a:off x="2541625" y="184728"/>
            <a:ext cx="2952899" cy="1867646"/>
          </a:xfrm>
          <a:prstGeom prst="rect">
            <a:avLst/>
          </a:prstGeom>
        </p:spPr>
      </p:pic>
      <p:sp>
        <p:nvSpPr>
          <p:cNvPr id="9" name="Vuokaaviosymboli: Liitin 8">
            <a:extLst>
              <a:ext uri="{FF2B5EF4-FFF2-40B4-BE49-F238E27FC236}">
                <a16:creationId xmlns:a16="http://schemas.microsoft.com/office/drawing/2014/main" id="{62658E09-563B-451B-97D0-0453AA8DB59F}"/>
              </a:ext>
            </a:extLst>
          </p:cNvPr>
          <p:cNvSpPr/>
          <p:nvPr/>
        </p:nvSpPr>
        <p:spPr>
          <a:xfrm>
            <a:off x="1136073" y="2660917"/>
            <a:ext cx="457200" cy="4572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Vuokaaviosymboli: Liitin 10">
            <a:extLst>
              <a:ext uri="{FF2B5EF4-FFF2-40B4-BE49-F238E27FC236}">
                <a16:creationId xmlns:a16="http://schemas.microsoft.com/office/drawing/2014/main" id="{F5FFE88D-0A5A-4E4E-BB17-552F61C6949F}"/>
              </a:ext>
            </a:extLst>
          </p:cNvPr>
          <p:cNvSpPr/>
          <p:nvPr/>
        </p:nvSpPr>
        <p:spPr>
          <a:xfrm>
            <a:off x="1136073" y="3668946"/>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Vuokaaviosymboli: Liitin 11">
            <a:extLst>
              <a:ext uri="{FF2B5EF4-FFF2-40B4-BE49-F238E27FC236}">
                <a16:creationId xmlns:a16="http://schemas.microsoft.com/office/drawing/2014/main" id="{2986288F-39B6-4CF1-AA4E-1725BD3E2529}"/>
              </a:ext>
            </a:extLst>
          </p:cNvPr>
          <p:cNvSpPr/>
          <p:nvPr/>
        </p:nvSpPr>
        <p:spPr>
          <a:xfrm>
            <a:off x="1136073" y="4618293"/>
            <a:ext cx="457200" cy="457200"/>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Vuokaaviosymboli: Liitin 12">
            <a:extLst>
              <a:ext uri="{FF2B5EF4-FFF2-40B4-BE49-F238E27FC236}">
                <a16:creationId xmlns:a16="http://schemas.microsoft.com/office/drawing/2014/main" id="{340A9897-9DFC-4341-A47A-EEF6A2973015}"/>
              </a:ext>
            </a:extLst>
          </p:cNvPr>
          <p:cNvSpPr/>
          <p:nvPr/>
        </p:nvSpPr>
        <p:spPr>
          <a:xfrm>
            <a:off x="1136073" y="578075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16DBB455-4C65-43D2-A808-277276094C5C}"/>
              </a:ext>
            </a:extLst>
          </p:cNvPr>
          <p:cNvSpPr txBox="1"/>
          <p:nvPr/>
        </p:nvSpPr>
        <p:spPr>
          <a:xfrm>
            <a:off x="2965156" y="2704851"/>
            <a:ext cx="1269515" cy="369332"/>
          </a:xfrm>
          <a:prstGeom prst="rect">
            <a:avLst/>
          </a:prstGeom>
          <a:noFill/>
        </p:spPr>
        <p:txBody>
          <a:bodyPr wrap="none" rtlCol="0">
            <a:spAutoFit/>
          </a:bodyPr>
          <a:lstStyle/>
          <a:p>
            <a:r>
              <a:rPr lang="fi-FI" dirty="0"/>
              <a:t>toteutunut</a:t>
            </a:r>
          </a:p>
        </p:txBody>
      </p:sp>
      <p:sp>
        <p:nvSpPr>
          <p:cNvPr id="16" name="Tekstiruutu 15">
            <a:extLst>
              <a:ext uri="{FF2B5EF4-FFF2-40B4-BE49-F238E27FC236}">
                <a16:creationId xmlns:a16="http://schemas.microsoft.com/office/drawing/2014/main" id="{AF480585-FAE1-4ED3-AF2A-C495570E1E0A}"/>
              </a:ext>
            </a:extLst>
          </p:cNvPr>
          <p:cNvSpPr txBox="1"/>
          <p:nvPr/>
        </p:nvSpPr>
        <p:spPr>
          <a:xfrm>
            <a:off x="2965156" y="3707327"/>
            <a:ext cx="2071016" cy="369332"/>
          </a:xfrm>
          <a:prstGeom prst="rect">
            <a:avLst/>
          </a:prstGeom>
          <a:noFill/>
        </p:spPr>
        <p:txBody>
          <a:bodyPr wrap="none" rtlCol="0">
            <a:spAutoFit/>
          </a:bodyPr>
          <a:lstStyle/>
          <a:p>
            <a:r>
              <a:rPr lang="fi-FI" dirty="0"/>
              <a:t>toteutunut, jatkuu</a:t>
            </a:r>
          </a:p>
        </p:txBody>
      </p:sp>
      <p:sp>
        <p:nvSpPr>
          <p:cNvPr id="17" name="Tekstiruutu 16">
            <a:extLst>
              <a:ext uri="{FF2B5EF4-FFF2-40B4-BE49-F238E27FC236}">
                <a16:creationId xmlns:a16="http://schemas.microsoft.com/office/drawing/2014/main" id="{E2D7446F-D02F-43FC-A90E-4E01EB2F4384}"/>
              </a:ext>
            </a:extLst>
          </p:cNvPr>
          <p:cNvSpPr txBox="1"/>
          <p:nvPr/>
        </p:nvSpPr>
        <p:spPr>
          <a:xfrm>
            <a:off x="3020291" y="4662227"/>
            <a:ext cx="1884218" cy="369332"/>
          </a:xfrm>
          <a:prstGeom prst="rect">
            <a:avLst/>
          </a:prstGeom>
          <a:noFill/>
        </p:spPr>
        <p:txBody>
          <a:bodyPr wrap="square" rtlCol="0">
            <a:spAutoFit/>
          </a:bodyPr>
          <a:lstStyle/>
          <a:p>
            <a:r>
              <a:rPr lang="fi-FI" dirty="0"/>
              <a:t>kesken</a:t>
            </a:r>
          </a:p>
        </p:txBody>
      </p:sp>
      <p:sp>
        <p:nvSpPr>
          <p:cNvPr id="18" name="Tekstiruutu 17">
            <a:extLst>
              <a:ext uri="{FF2B5EF4-FFF2-40B4-BE49-F238E27FC236}">
                <a16:creationId xmlns:a16="http://schemas.microsoft.com/office/drawing/2014/main" id="{3B85167E-56EC-46A3-82C2-12387E977A96}"/>
              </a:ext>
            </a:extLst>
          </p:cNvPr>
          <p:cNvSpPr txBox="1"/>
          <p:nvPr/>
        </p:nvSpPr>
        <p:spPr>
          <a:xfrm>
            <a:off x="2965156" y="5829055"/>
            <a:ext cx="1508362" cy="369332"/>
          </a:xfrm>
          <a:prstGeom prst="rect">
            <a:avLst/>
          </a:prstGeom>
          <a:noFill/>
        </p:spPr>
        <p:txBody>
          <a:bodyPr wrap="none" rtlCol="0">
            <a:spAutoFit/>
          </a:bodyPr>
          <a:lstStyle/>
          <a:p>
            <a:r>
              <a:rPr lang="fi-FI" dirty="0"/>
              <a:t>ei toteutunut</a:t>
            </a:r>
          </a:p>
        </p:txBody>
      </p:sp>
      <p:sp>
        <p:nvSpPr>
          <p:cNvPr id="19" name="Tekstiruutu 18">
            <a:extLst>
              <a:ext uri="{FF2B5EF4-FFF2-40B4-BE49-F238E27FC236}">
                <a16:creationId xmlns:a16="http://schemas.microsoft.com/office/drawing/2014/main" id="{283D20B5-F408-4388-8C70-96F2D24E9A72}"/>
              </a:ext>
            </a:extLst>
          </p:cNvPr>
          <p:cNvSpPr txBox="1"/>
          <p:nvPr/>
        </p:nvSpPr>
        <p:spPr>
          <a:xfrm>
            <a:off x="9144000" y="1357746"/>
            <a:ext cx="2281697" cy="1200329"/>
          </a:xfrm>
          <a:prstGeom prst="rect">
            <a:avLst/>
          </a:prstGeom>
          <a:noFill/>
        </p:spPr>
        <p:txBody>
          <a:bodyPr wrap="square" rtlCol="0">
            <a:spAutoFit/>
          </a:bodyPr>
          <a:lstStyle/>
          <a:p>
            <a:r>
              <a:rPr lang="fi-FI" b="1" dirty="0">
                <a:solidFill>
                  <a:schemeClr val="bg1"/>
                </a:solidFill>
              </a:rPr>
              <a:t>Liikennevaloilla arvioidaan toimenpiteiden edistymistä</a:t>
            </a:r>
          </a:p>
        </p:txBody>
      </p:sp>
    </p:spTree>
    <p:extLst>
      <p:ext uri="{BB962C8B-B14F-4D97-AF65-F5344CB8AC3E}">
        <p14:creationId xmlns:p14="http://schemas.microsoft.com/office/powerpoint/2010/main" val="256642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B28A36-83AF-4EAC-80F5-D6046BCFB2CE}"/>
              </a:ext>
            </a:extLst>
          </p:cNvPr>
          <p:cNvSpPr>
            <a:spLocks noGrp="1"/>
          </p:cNvSpPr>
          <p:nvPr>
            <p:ph idx="1"/>
          </p:nvPr>
        </p:nvSpPr>
        <p:spPr>
          <a:xfrm>
            <a:off x="544946" y="1321880"/>
            <a:ext cx="7502624" cy="4977320"/>
          </a:xfrm>
        </p:spPr>
        <p:txBody>
          <a:bodyPr/>
          <a:lstStyle/>
          <a:p>
            <a:endParaRPr lang="fi-FI" dirty="0"/>
          </a:p>
          <a:p>
            <a:endParaRPr lang="fi-FI" dirty="0"/>
          </a:p>
          <a:p>
            <a:endParaRPr lang="fi-FI" dirty="0">
              <a:solidFill>
                <a:schemeClr val="accent1"/>
              </a:solidFill>
            </a:endParaRPr>
          </a:p>
          <a:p>
            <a:endParaRPr lang="fi-FI" dirty="0">
              <a:solidFill>
                <a:schemeClr val="accent1"/>
              </a:solidFill>
            </a:endParaRPr>
          </a:p>
          <a:p>
            <a:endParaRPr lang="fi-FI" dirty="0">
              <a:solidFill>
                <a:schemeClr val="accent1"/>
              </a:solidFill>
            </a:endParaRPr>
          </a:p>
          <a:p>
            <a:r>
              <a:rPr lang="fi-FI" dirty="0">
                <a:solidFill>
                  <a:schemeClr val="accent1"/>
                </a:solidFill>
              </a:rPr>
              <a:t>Ota yhteyttä!</a:t>
            </a:r>
          </a:p>
          <a:p>
            <a:endParaRPr lang="fi-FI" dirty="0">
              <a:solidFill>
                <a:schemeClr val="accent1"/>
              </a:solidFill>
            </a:endParaRPr>
          </a:p>
        </p:txBody>
      </p:sp>
      <p:sp>
        <p:nvSpPr>
          <p:cNvPr id="5" name="Tekstiruutu 4">
            <a:extLst>
              <a:ext uri="{FF2B5EF4-FFF2-40B4-BE49-F238E27FC236}">
                <a16:creationId xmlns:a16="http://schemas.microsoft.com/office/drawing/2014/main" id="{4A971DF7-78A3-46FA-8C44-BBBCF1695E90}"/>
              </a:ext>
            </a:extLst>
          </p:cNvPr>
          <p:cNvSpPr txBox="1"/>
          <p:nvPr/>
        </p:nvSpPr>
        <p:spPr>
          <a:xfrm>
            <a:off x="4502726" y="4209499"/>
            <a:ext cx="3371273" cy="2308324"/>
          </a:xfrm>
          <a:prstGeom prst="rect">
            <a:avLst/>
          </a:prstGeom>
          <a:noFill/>
        </p:spPr>
        <p:txBody>
          <a:bodyPr wrap="square" rtlCol="0">
            <a:spAutoFit/>
          </a:bodyPr>
          <a:lstStyle/>
          <a:p>
            <a:r>
              <a:rPr lang="fi-FI" dirty="0"/>
              <a:t>Henry Lindgren</a:t>
            </a:r>
            <a:br>
              <a:rPr lang="fi-FI" dirty="0"/>
            </a:br>
            <a:r>
              <a:rPr lang="fi-FI" dirty="0"/>
              <a:t>Aluehallintovirasto</a:t>
            </a:r>
          </a:p>
          <a:p>
            <a:r>
              <a:rPr lang="fi-FI" dirty="0"/>
              <a:t>Erikoissuunnittelija, romaniasiat</a:t>
            </a:r>
            <a:br>
              <a:rPr lang="fi-FI" dirty="0"/>
            </a:br>
            <a:r>
              <a:rPr lang="fi-FI" dirty="0"/>
              <a:t>p. 0295 017 564 </a:t>
            </a:r>
            <a:r>
              <a:rPr lang="fi-FI" dirty="0" err="1"/>
              <a:t>henry.lindgren</a:t>
            </a:r>
            <a:r>
              <a:rPr lang="fi-FI" dirty="0"/>
              <a:t>(at)avi.fi</a:t>
            </a:r>
          </a:p>
          <a:p>
            <a:r>
              <a:rPr lang="fi-FI" dirty="0"/>
              <a:t/>
            </a:r>
            <a:br>
              <a:rPr lang="fi-FI" dirty="0"/>
            </a:br>
            <a:endParaRPr lang="fi-FI" dirty="0"/>
          </a:p>
          <a:p>
            <a:endParaRPr lang="fi-FI" dirty="0"/>
          </a:p>
        </p:txBody>
      </p:sp>
      <p:sp>
        <p:nvSpPr>
          <p:cNvPr id="9" name="Tekstiruutu 8">
            <a:extLst>
              <a:ext uri="{FF2B5EF4-FFF2-40B4-BE49-F238E27FC236}">
                <a16:creationId xmlns:a16="http://schemas.microsoft.com/office/drawing/2014/main" id="{77204B0F-69C9-46F8-98AF-889EE9D99F7D}"/>
              </a:ext>
            </a:extLst>
          </p:cNvPr>
          <p:cNvSpPr txBox="1"/>
          <p:nvPr/>
        </p:nvSpPr>
        <p:spPr>
          <a:xfrm>
            <a:off x="544946" y="4209499"/>
            <a:ext cx="3445164" cy="1477328"/>
          </a:xfrm>
          <a:prstGeom prst="rect">
            <a:avLst/>
          </a:prstGeom>
          <a:noFill/>
        </p:spPr>
        <p:txBody>
          <a:bodyPr wrap="square" rtlCol="0">
            <a:spAutoFit/>
          </a:bodyPr>
          <a:lstStyle/>
          <a:p>
            <a:r>
              <a:rPr lang="fi-FI" dirty="0"/>
              <a:t>Sari Lahdenperä</a:t>
            </a:r>
          </a:p>
          <a:p>
            <a:r>
              <a:rPr lang="fi-FI" dirty="0"/>
              <a:t>Sivistys- ja kulttuuripalvelut,</a:t>
            </a:r>
          </a:p>
          <a:p>
            <a:r>
              <a:rPr lang="fi-FI" dirty="0"/>
              <a:t>Romanityöryhmän pj</a:t>
            </a:r>
          </a:p>
          <a:p>
            <a:r>
              <a:rPr lang="fi-FI" dirty="0"/>
              <a:t>p. 0447 038 245</a:t>
            </a:r>
          </a:p>
          <a:p>
            <a:r>
              <a:rPr lang="fi-FI" dirty="0" err="1"/>
              <a:t>sari.lahdenpera</a:t>
            </a:r>
            <a:r>
              <a:rPr lang="fi-FI" dirty="0"/>
              <a:t>(at)ouka.fi</a:t>
            </a:r>
          </a:p>
        </p:txBody>
      </p:sp>
      <p:sp>
        <p:nvSpPr>
          <p:cNvPr id="10" name="Tekstiruutu 9">
            <a:extLst>
              <a:ext uri="{FF2B5EF4-FFF2-40B4-BE49-F238E27FC236}">
                <a16:creationId xmlns:a16="http://schemas.microsoft.com/office/drawing/2014/main" id="{A57A9942-BF9A-4E33-9E94-CE97AB3066AB}"/>
              </a:ext>
            </a:extLst>
          </p:cNvPr>
          <p:cNvSpPr txBox="1"/>
          <p:nvPr/>
        </p:nvSpPr>
        <p:spPr>
          <a:xfrm>
            <a:off x="544945" y="952548"/>
            <a:ext cx="6585527" cy="584775"/>
          </a:xfrm>
          <a:prstGeom prst="rect">
            <a:avLst/>
          </a:prstGeom>
          <a:noFill/>
        </p:spPr>
        <p:txBody>
          <a:bodyPr wrap="square" rtlCol="0">
            <a:spAutoFit/>
          </a:bodyPr>
          <a:lstStyle/>
          <a:p>
            <a:r>
              <a:rPr lang="fi-FI" sz="3200" b="1" dirty="0"/>
              <a:t>Lisätietoja</a:t>
            </a:r>
          </a:p>
        </p:txBody>
      </p:sp>
    </p:spTree>
    <p:extLst>
      <p:ext uri="{BB962C8B-B14F-4D97-AF65-F5344CB8AC3E}">
        <p14:creationId xmlns:p14="http://schemas.microsoft.com/office/powerpoint/2010/main" val="171233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0380339-7F54-4A32-83B4-0F03D6131A6F}"/>
              </a:ext>
            </a:extLst>
          </p:cNvPr>
          <p:cNvSpPr>
            <a:spLocks noGrp="1"/>
          </p:cNvSpPr>
          <p:nvPr>
            <p:ph type="title"/>
          </p:nvPr>
        </p:nvSpPr>
        <p:spPr>
          <a:xfrm>
            <a:off x="609600" y="489527"/>
            <a:ext cx="7488832" cy="1019262"/>
          </a:xfrm>
        </p:spPr>
        <p:txBody>
          <a:bodyPr>
            <a:normAutofit fontScale="90000"/>
          </a:bodyPr>
          <a:lstStyle/>
          <a:p>
            <a:r>
              <a:rPr lang="fi-FI" dirty="0"/>
              <a:t>Suomen romanipolitiikan rakenteet</a:t>
            </a:r>
          </a:p>
        </p:txBody>
      </p:sp>
      <p:sp>
        <p:nvSpPr>
          <p:cNvPr id="5" name="Sisällön paikkamerkki 4">
            <a:extLst>
              <a:ext uri="{FF2B5EF4-FFF2-40B4-BE49-F238E27FC236}">
                <a16:creationId xmlns:a16="http://schemas.microsoft.com/office/drawing/2014/main" id="{1086A3A8-D6FE-4727-A9BD-7AA4052ECEA4}"/>
              </a:ext>
            </a:extLst>
          </p:cNvPr>
          <p:cNvSpPr>
            <a:spLocks noGrp="1"/>
          </p:cNvSpPr>
          <p:nvPr>
            <p:ph idx="1"/>
          </p:nvPr>
        </p:nvSpPr>
        <p:spPr>
          <a:xfrm>
            <a:off x="609600" y="1508789"/>
            <a:ext cx="7502624" cy="4616845"/>
          </a:xfrm>
        </p:spPr>
        <p:txBody>
          <a:bodyPr>
            <a:normAutofit fontScale="92500" lnSpcReduction="10000"/>
          </a:bodyPr>
          <a:lstStyle/>
          <a:p>
            <a:r>
              <a:rPr lang="fi-FI" b="1" dirty="0"/>
              <a:t>Valtakunnallinen Romaniasiain neuvottelukunta (RONK) </a:t>
            </a:r>
            <a:r>
              <a:rPr lang="fi-FI" dirty="0"/>
              <a:t>edistää romaniväestön tasavertaisia yhteiskunnallisia osallistumismahdollisuuksia sekä taloudellisia, sosiaalisia ja sivistyksellisiä elinolosuhteita. RONK toimii Suomessa romanien ja viranomaisten välisenä yhteistyö- ja asiantuntijaelimenä sosiaali- ja terveysministeriön yhteydessä. </a:t>
            </a:r>
          </a:p>
          <a:p>
            <a:endParaRPr lang="fi-FI" dirty="0"/>
          </a:p>
          <a:p>
            <a:r>
              <a:rPr lang="fi-FI" b="1" dirty="0"/>
              <a:t>Alueelliset romaniasiain neuvottelukunnat (</a:t>
            </a:r>
            <a:r>
              <a:rPr lang="fi-FI" b="1" dirty="0" err="1"/>
              <a:t>AlueRonk</a:t>
            </a:r>
            <a:r>
              <a:rPr lang="fi-FI" b="1" dirty="0"/>
              <a:t>) </a:t>
            </a:r>
            <a:r>
              <a:rPr lang="fi-FI" dirty="0"/>
              <a:t>työskentelevät viranomaisten ja romaniväestön poikkihallinnollisina yhteistyöeliminä. Toiminnan tavoitteena on kehittää romanien asemaa alueellisella ja paikallisella tasolla sekä </a:t>
            </a:r>
            <a:r>
              <a:rPr lang="fi-FI" dirty="0" err="1"/>
              <a:t>osallistaa</a:t>
            </a:r>
            <a:r>
              <a:rPr lang="fi-FI" dirty="0"/>
              <a:t> romaneja heitä koskevaan päätöksentekoon. Alueelliset neuvottelukunnat pyrkivät myös edistämään yhdenvertaisuutta ja torjumaan romaneihin kohdistuvaa syrjintää. Neuvottelukuntien toiminta ja asema perustuu valtioneuvoston asetuksiin (VNA 1019/2003 ja VNA 1350/2009).</a:t>
            </a:r>
          </a:p>
        </p:txBody>
      </p:sp>
      <p:pic>
        <p:nvPicPr>
          <p:cNvPr id="7" name="Picture 2" descr="kuva">
            <a:extLst>
              <a:ext uri="{FF2B5EF4-FFF2-40B4-BE49-F238E27FC236}">
                <a16:creationId xmlns:a16="http://schemas.microsoft.com/office/drawing/2014/main" id="{9537E554-E858-4F50-AD0B-2E2160945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950" y="1508789"/>
            <a:ext cx="2589450" cy="106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2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F7D4FFD-A343-4B72-ACE5-3474487713FC}"/>
              </a:ext>
            </a:extLst>
          </p:cNvPr>
          <p:cNvSpPr>
            <a:spLocks noGrp="1"/>
          </p:cNvSpPr>
          <p:nvPr>
            <p:ph idx="1"/>
          </p:nvPr>
        </p:nvSpPr>
        <p:spPr>
          <a:xfrm>
            <a:off x="609600" y="1016000"/>
            <a:ext cx="7502624" cy="5109634"/>
          </a:xfrm>
        </p:spPr>
        <p:txBody>
          <a:bodyPr>
            <a:normAutofit fontScale="92500" lnSpcReduction="10000"/>
          </a:bodyPr>
          <a:lstStyle/>
          <a:p>
            <a:r>
              <a:rPr lang="fi-FI" b="1" dirty="0"/>
              <a:t>Paikallisromanityöryhmät (PRT) </a:t>
            </a:r>
            <a:r>
              <a:rPr lang="fi-FI" dirty="0"/>
              <a:t>ovat kunnanhallituksen nimeämiä toimikuntia, joiden työskentelyn tarkoituksena on lisätä romanien osallisuutta, aktiivisuutta sekä yhdenvertaisuutta ja näin kehittää paikallisen romaniväestön mahdollisuuksia osallistua omien elinolojensa parantamiseen.</a:t>
            </a:r>
            <a:br>
              <a:rPr lang="fi-FI" dirty="0"/>
            </a:br>
            <a:r>
              <a:rPr lang="fi-FI" dirty="0"/>
              <a:t/>
            </a:r>
            <a:br>
              <a:rPr lang="fi-FI" dirty="0"/>
            </a:br>
            <a:r>
              <a:rPr lang="fi-FI" dirty="0"/>
              <a:t>Työryhmien tärkeimpiä tavoitteita ovat romanien kohtaamien ennakkoluulojen ja stereotypioiden poistaminen ja aktiivinen tiedottaminen romaneihin liittyvistä kysymyksistä.</a:t>
            </a:r>
          </a:p>
          <a:p>
            <a:endParaRPr lang="fi-FI" dirty="0"/>
          </a:p>
          <a:p>
            <a:r>
              <a:rPr lang="fi-FI" dirty="0"/>
              <a:t>Romanityöryhmien päämääränä on edistää kulttuurien välistä vuorovaikutusta sekä luoda uutta toimintakulttuuria ja kumppanuuksia paikallistasolla. Paikallisromanityöryhmissä romanitoimijat, kaupungin ja kunnan edustajat tekevät yhteistyötä romanikysymysten esille nostamiseksi, jotta romaneihin liittyvät kysymykset otettaisiin huomioon yhteiskunnan eri alueilla.</a:t>
            </a:r>
          </a:p>
        </p:txBody>
      </p:sp>
      <p:pic>
        <p:nvPicPr>
          <p:cNvPr id="5" name="Kuva 4">
            <a:extLst>
              <a:ext uri="{FF2B5EF4-FFF2-40B4-BE49-F238E27FC236}">
                <a16:creationId xmlns:a16="http://schemas.microsoft.com/office/drawing/2014/main" id="{0D5A0D33-6177-41C8-8CCC-86B80DFC09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68459" y="3884147"/>
            <a:ext cx="2650835" cy="2554817"/>
          </a:xfrm>
          <a:prstGeom prst="rect">
            <a:avLst/>
          </a:prstGeom>
          <a:noFill/>
          <a:ln>
            <a:noFill/>
          </a:ln>
        </p:spPr>
      </p:pic>
      <p:pic>
        <p:nvPicPr>
          <p:cNvPr id="6" name="Kuva 5">
            <a:extLst>
              <a:ext uri="{FF2B5EF4-FFF2-40B4-BE49-F238E27FC236}">
                <a16:creationId xmlns:a16="http://schemas.microsoft.com/office/drawing/2014/main" id="{C5344DE8-C707-4BB9-A7CF-34E29867DB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68459" y="795407"/>
            <a:ext cx="2650835" cy="2982265"/>
          </a:xfrm>
          <a:prstGeom prst="rect">
            <a:avLst/>
          </a:prstGeom>
          <a:noFill/>
          <a:ln>
            <a:noFill/>
          </a:ln>
        </p:spPr>
      </p:pic>
    </p:spTree>
    <p:extLst>
      <p:ext uri="{BB962C8B-B14F-4D97-AF65-F5344CB8AC3E}">
        <p14:creationId xmlns:p14="http://schemas.microsoft.com/office/powerpoint/2010/main" val="73243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603863B3-B60F-4228-A6C1-5AE9A42B335F}"/>
              </a:ext>
            </a:extLst>
          </p:cNvPr>
          <p:cNvSpPr>
            <a:spLocks noGrp="1"/>
          </p:cNvSpPr>
          <p:nvPr>
            <p:ph type="body" sz="quarter" idx="13"/>
          </p:nvPr>
        </p:nvSpPr>
        <p:spPr/>
        <p:txBody>
          <a:bodyPr/>
          <a:lstStyle/>
          <a:p>
            <a:r>
              <a:rPr lang="fi-FI" dirty="0"/>
              <a:t>MAARO</a:t>
            </a:r>
            <a:br>
              <a:rPr lang="fi-FI" dirty="0"/>
            </a:br>
            <a:endParaRPr lang="fi-FI" dirty="0"/>
          </a:p>
          <a:p>
            <a:r>
              <a:rPr lang="fi-FI" b="0" dirty="0"/>
              <a:t>Paikallisille ja maakunnallisille toimijoille tarkoitettu opas romanipoliittisen ohjelman (ROMPO2) toteuttamisen tueksi</a:t>
            </a:r>
            <a:r>
              <a:rPr lang="fi-FI" dirty="0"/>
              <a:t> </a:t>
            </a:r>
          </a:p>
        </p:txBody>
      </p:sp>
      <p:pic>
        <p:nvPicPr>
          <p:cNvPr id="5" name="Kuva 4">
            <a:extLst>
              <a:ext uri="{FF2B5EF4-FFF2-40B4-BE49-F238E27FC236}">
                <a16:creationId xmlns:a16="http://schemas.microsoft.com/office/drawing/2014/main" id="{E56C1D07-243D-440B-9C7D-DBAD9DE0E8C9}"/>
              </a:ext>
            </a:extLst>
          </p:cNvPr>
          <p:cNvPicPr>
            <a:picLocks noChangeAspect="1"/>
          </p:cNvPicPr>
          <p:nvPr/>
        </p:nvPicPr>
        <p:blipFill>
          <a:blip r:embed="rId2"/>
          <a:stretch>
            <a:fillRect/>
          </a:stretch>
        </p:blipFill>
        <p:spPr>
          <a:xfrm>
            <a:off x="1174630" y="514350"/>
            <a:ext cx="5943600" cy="5829300"/>
          </a:xfrm>
          <a:prstGeom prst="rect">
            <a:avLst/>
          </a:prstGeom>
        </p:spPr>
      </p:pic>
    </p:spTree>
    <p:extLst>
      <p:ext uri="{BB962C8B-B14F-4D97-AF65-F5344CB8AC3E}">
        <p14:creationId xmlns:p14="http://schemas.microsoft.com/office/powerpoint/2010/main" val="48939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F3999F-CBAC-4516-8ACE-F0E8FD99F2D6}"/>
              </a:ext>
            </a:extLst>
          </p:cNvPr>
          <p:cNvSpPr>
            <a:spLocks noGrp="1"/>
          </p:cNvSpPr>
          <p:nvPr>
            <p:ph type="title"/>
          </p:nvPr>
        </p:nvSpPr>
        <p:spPr>
          <a:xfrm>
            <a:off x="609600" y="365760"/>
            <a:ext cx="7488832" cy="809897"/>
          </a:xfrm>
        </p:spPr>
        <p:txBody>
          <a:bodyPr/>
          <a:lstStyle/>
          <a:p>
            <a:r>
              <a:rPr lang="fi-FI" dirty="0"/>
              <a:t>MAARO -opas</a:t>
            </a:r>
          </a:p>
        </p:txBody>
      </p:sp>
      <p:sp>
        <p:nvSpPr>
          <p:cNvPr id="3" name="Sisällön paikkamerkki 2">
            <a:extLst>
              <a:ext uri="{FF2B5EF4-FFF2-40B4-BE49-F238E27FC236}">
                <a16:creationId xmlns:a16="http://schemas.microsoft.com/office/drawing/2014/main" id="{5C4CF316-7B80-4CFD-BFB1-744C9C4266BE}"/>
              </a:ext>
            </a:extLst>
          </p:cNvPr>
          <p:cNvSpPr>
            <a:spLocks noGrp="1"/>
          </p:cNvSpPr>
          <p:nvPr>
            <p:ph idx="1"/>
          </p:nvPr>
        </p:nvSpPr>
        <p:spPr>
          <a:xfrm>
            <a:off x="602704" y="1280159"/>
            <a:ext cx="7502624" cy="5316583"/>
          </a:xfrm>
        </p:spPr>
        <p:txBody>
          <a:bodyPr>
            <a:normAutofit fontScale="92500" lnSpcReduction="20000"/>
          </a:bodyPr>
          <a:lstStyle/>
          <a:p>
            <a:pPr marL="342900" indent="-342900">
              <a:buFont typeface="Arial" panose="020B0604020202020204" pitchFamily="34" charset="0"/>
              <a:buChar char="•"/>
            </a:pPr>
            <a:r>
              <a:rPr lang="fi-FI" dirty="0"/>
              <a:t>Opas on laadittu, koska kansallista toimenpideohjelmaa täydentämään tarvitaan lisää paikallisia ja maakunnallisia romaniasiain toimenpideohjelmia (nk. MAARO-ohjelmia)</a:t>
            </a:r>
            <a:br>
              <a:rPr lang="fi-FI" dirty="0"/>
            </a:br>
            <a:endParaRPr lang="fi-FI" dirty="0"/>
          </a:p>
          <a:p>
            <a:pPr marL="342900" indent="-342900">
              <a:buFont typeface="Arial" panose="020B0604020202020204" pitchFamily="34" charset="0"/>
              <a:buChar char="•"/>
            </a:pPr>
            <a:r>
              <a:rPr lang="fi-FI" dirty="0"/>
              <a:t>MAARO-ohjelmaan sisältyvät toimenpiteet johdetaan ROMPO2:sta. Ne heijastavat kuitenkin myös kunkin alueen romaniväestön toiveita ja tarpeita sekä olemassa olevaa palvelurakennetta</a:t>
            </a:r>
            <a:br>
              <a:rPr lang="fi-FI" dirty="0"/>
            </a:br>
            <a:endParaRPr lang="fi-FI" dirty="0"/>
          </a:p>
          <a:p>
            <a:pPr marL="342900" indent="-342900">
              <a:buFont typeface="Arial" panose="020B0604020202020204" pitchFamily="34" charset="0"/>
              <a:buChar char="•"/>
            </a:pPr>
            <a:r>
              <a:rPr lang="fi-FI" dirty="0"/>
              <a:t>MAARO-ohjelmien laatiminen ja toimeenpano vahvistaa alueellisesti ja paikallisesti romanien ja heitä edustavien järjestöjen kuulemista sekä avaa romaneille uusia paikallistason vaikutusmahdollisuuksia heitä itseään koskevissa asioissa</a:t>
            </a:r>
            <a:br>
              <a:rPr lang="fi-FI" dirty="0"/>
            </a:br>
            <a:endParaRPr lang="fi-FI" dirty="0"/>
          </a:p>
          <a:p>
            <a:pPr marL="342900" indent="-342900">
              <a:buFont typeface="Arial" panose="020B0604020202020204" pitchFamily="34" charset="0"/>
              <a:buChar char="•"/>
            </a:pPr>
            <a:r>
              <a:rPr lang="fi-FI" dirty="0"/>
              <a:t>Pysyvät hallinnolliset rakenteet, kuten alueelliset romaniasiain neuvottelukunnat ja </a:t>
            </a:r>
            <a:r>
              <a:rPr lang="fi-FI"/>
              <a:t>paikallistyöryhmät, ovat </a:t>
            </a:r>
            <a:r>
              <a:rPr lang="fi-FI" dirty="0"/>
              <a:t>yhdessä toimivan kansalaisjärjestökentän ja erilaisten hanketoimijoiden kanssa avainasemassa MAARO-ohjelmien kehittämisessä </a:t>
            </a:r>
          </a:p>
          <a:p>
            <a:endParaRPr lang="fi-FI" dirty="0"/>
          </a:p>
        </p:txBody>
      </p:sp>
      <p:sp>
        <p:nvSpPr>
          <p:cNvPr id="4" name="Tekstin paikkamerkki 3">
            <a:extLst>
              <a:ext uri="{FF2B5EF4-FFF2-40B4-BE49-F238E27FC236}">
                <a16:creationId xmlns:a16="http://schemas.microsoft.com/office/drawing/2014/main" id="{6BEA1684-5972-4CEA-96B3-3BF24A58FC4C}"/>
              </a:ext>
            </a:extLst>
          </p:cNvPr>
          <p:cNvSpPr>
            <a:spLocks noGrp="1"/>
          </p:cNvSpPr>
          <p:nvPr>
            <p:ph type="body" sz="quarter" idx="13"/>
          </p:nvPr>
        </p:nvSpPr>
        <p:spPr>
          <a:xfrm>
            <a:off x="8765826" y="1335578"/>
            <a:ext cx="2952899" cy="1514763"/>
          </a:xfrm>
        </p:spPr>
        <p:txBody>
          <a:bodyPr/>
          <a:lstStyle/>
          <a:p>
            <a:r>
              <a:rPr lang="fi-FI" sz="2000" dirty="0">
                <a:hlinkClick r:id="rId2">
                  <a:extLst>
                    <a:ext uri="{A12FA001-AC4F-418D-AE19-62706E023703}">
                      <ahyp:hlinkClr xmlns:ahyp="http://schemas.microsoft.com/office/drawing/2018/hyperlinkcolor" xmlns="" val="tx"/>
                    </a:ext>
                  </a:extLst>
                </a:hlinkClick>
              </a:rPr>
              <a:t>MAARO</a:t>
            </a:r>
            <a:endParaRPr lang="fi-FI" sz="2000" dirty="0"/>
          </a:p>
          <a:p>
            <a:r>
              <a:rPr lang="fi-FI" sz="2000" dirty="0"/>
              <a:t>paikallinen romaniaisain toimenpideohjelma</a:t>
            </a:r>
          </a:p>
          <a:p>
            <a:endParaRPr lang="fi-FI" sz="2000" dirty="0"/>
          </a:p>
          <a:p>
            <a:endParaRPr lang="fi-FI" sz="2000" dirty="0"/>
          </a:p>
          <a:p>
            <a:r>
              <a:rPr lang="fi-FI" sz="2000" dirty="0">
                <a:hlinkClick r:id="rId3">
                  <a:extLst>
                    <a:ext uri="{A12FA001-AC4F-418D-AE19-62706E023703}">
                      <ahyp:hlinkClr xmlns:ahyp="http://schemas.microsoft.com/office/drawing/2018/hyperlinkcolor" xmlns="" val="tx"/>
                    </a:ext>
                  </a:extLst>
                </a:hlinkClick>
              </a:rPr>
              <a:t>ROMPO2</a:t>
            </a:r>
            <a:r>
              <a:rPr lang="fi-FI" sz="2000" dirty="0"/>
              <a:t> , </a:t>
            </a:r>
          </a:p>
          <a:p>
            <a:r>
              <a:rPr lang="fi-FI" sz="2000" dirty="0"/>
              <a:t>romanipoliittinen ohjelma</a:t>
            </a:r>
          </a:p>
          <a:p>
            <a:endParaRPr lang="fi-FI" sz="2000" dirty="0"/>
          </a:p>
          <a:p>
            <a:endParaRPr lang="fi-FI" dirty="0"/>
          </a:p>
          <a:p>
            <a:endParaRPr lang="fi-FI" dirty="0"/>
          </a:p>
        </p:txBody>
      </p:sp>
    </p:spTree>
    <p:extLst>
      <p:ext uri="{BB962C8B-B14F-4D97-AF65-F5344CB8AC3E}">
        <p14:creationId xmlns:p14="http://schemas.microsoft.com/office/powerpoint/2010/main" val="155907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BB3D22-2780-4D34-B4FA-777131730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47" y="4199956"/>
            <a:ext cx="8172976" cy="1771956"/>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86A49351-CF95-4153-8C54-9D0A444B921F}"/>
              </a:ext>
            </a:extLst>
          </p:cNvPr>
          <p:cNvSpPr>
            <a:spLocks noGrp="1"/>
          </p:cNvSpPr>
          <p:nvPr>
            <p:ph type="title"/>
          </p:nvPr>
        </p:nvSpPr>
        <p:spPr>
          <a:xfrm>
            <a:off x="609600" y="374469"/>
            <a:ext cx="7488832" cy="1332411"/>
          </a:xfrm>
        </p:spPr>
        <p:txBody>
          <a:bodyPr>
            <a:normAutofit/>
          </a:bodyPr>
          <a:lstStyle/>
          <a:p>
            <a:r>
              <a:rPr lang="fi-FI" sz="3200" dirty="0"/>
              <a:t>Oulun kaupungin  MAARO-ohjelmaa luotsaa Oulun paikallistyöryhmä</a:t>
            </a:r>
            <a:endParaRPr lang="fi-FI" dirty="0"/>
          </a:p>
        </p:txBody>
      </p:sp>
      <p:sp>
        <p:nvSpPr>
          <p:cNvPr id="4" name="Tekstin paikkamerkki 3">
            <a:extLst>
              <a:ext uri="{FF2B5EF4-FFF2-40B4-BE49-F238E27FC236}">
                <a16:creationId xmlns:a16="http://schemas.microsoft.com/office/drawing/2014/main" id="{C3056FF3-ECDE-41A8-9F83-B297ABE3D24D}"/>
              </a:ext>
            </a:extLst>
          </p:cNvPr>
          <p:cNvSpPr>
            <a:spLocks noGrp="1"/>
          </p:cNvSpPr>
          <p:nvPr>
            <p:ph type="body" sz="quarter" idx="13"/>
          </p:nvPr>
        </p:nvSpPr>
        <p:spPr>
          <a:xfrm>
            <a:off x="8784299" y="1508789"/>
            <a:ext cx="3033890" cy="1152127"/>
          </a:xfrm>
        </p:spPr>
        <p:txBody>
          <a:bodyPr/>
          <a:lstStyle/>
          <a:p>
            <a:endParaRPr lang="fi-FI" dirty="0"/>
          </a:p>
        </p:txBody>
      </p:sp>
      <p:sp>
        <p:nvSpPr>
          <p:cNvPr id="3" name="Sisällön paikkamerkki 2">
            <a:extLst>
              <a:ext uri="{FF2B5EF4-FFF2-40B4-BE49-F238E27FC236}">
                <a16:creationId xmlns:a16="http://schemas.microsoft.com/office/drawing/2014/main" id="{173D53D6-7ACA-4A97-BAA3-2F36A64328F7}"/>
              </a:ext>
            </a:extLst>
          </p:cNvPr>
          <p:cNvSpPr>
            <a:spLocks noGrp="1"/>
          </p:cNvSpPr>
          <p:nvPr>
            <p:ph idx="1"/>
          </p:nvPr>
        </p:nvSpPr>
        <p:spPr>
          <a:xfrm>
            <a:off x="609600" y="1907176"/>
            <a:ext cx="7502624" cy="4064735"/>
          </a:xfrm>
        </p:spPr>
        <p:txBody>
          <a:bodyPr/>
          <a:lstStyle/>
          <a:p>
            <a:r>
              <a:rPr lang="fi-FI" dirty="0"/>
              <a:t>Työryhmän jäsenet ja tietoa työryhmän toiminnasta </a:t>
            </a:r>
          </a:p>
          <a:p>
            <a:endParaRPr lang="fi-FI" dirty="0"/>
          </a:p>
          <a:p>
            <a:r>
              <a:rPr lang="fi-FI" dirty="0">
                <a:highlight>
                  <a:srgbClr val="C0C0C0"/>
                </a:highlight>
                <a:hlinkClick r:id="rId3"/>
              </a:rPr>
              <a:t>https://www.ouka.fi/oulu/kohderyhmat/romanit</a:t>
            </a:r>
            <a:endParaRPr lang="fi-FI" dirty="0">
              <a:highlight>
                <a:srgbClr val="C0C0C0"/>
              </a:highlight>
            </a:endParaRPr>
          </a:p>
          <a:p>
            <a:endParaRPr lang="fi-FI" dirty="0">
              <a:highlight>
                <a:srgbClr val="C0C0C0"/>
              </a:highlight>
            </a:endParaRPr>
          </a:p>
          <a:p>
            <a:endParaRPr lang="fi-FI" dirty="0">
              <a:highlight>
                <a:srgbClr val="C0C0C0"/>
              </a:highlight>
            </a:endParaRPr>
          </a:p>
          <a:p>
            <a:endParaRPr lang="fi-FI" dirty="0"/>
          </a:p>
        </p:txBody>
      </p:sp>
    </p:spTree>
    <p:extLst>
      <p:ext uri="{BB962C8B-B14F-4D97-AF65-F5344CB8AC3E}">
        <p14:creationId xmlns:p14="http://schemas.microsoft.com/office/powerpoint/2010/main" val="391406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a:extLst>
              <a:ext uri="{FF2B5EF4-FFF2-40B4-BE49-F238E27FC236}">
                <a16:creationId xmlns:a16="http://schemas.microsoft.com/office/drawing/2014/main" id="{F31BED9F-4701-474D-BDB8-CF61C52DEA99}"/>
              </a:ext>
            </a:extLst>
          </p:cNvPr>
          <p:cNvGraphicFramePr>
            <a:graphicFrameLocks noGrp="1"/>
          </p:cNvGraphicFramePr>
          <p:nvPr>
            <p:ph idx="1"/>
            <p:extLst>
              <p:ext uri="{D42A27DB-BD31-4B8C-83A1-F6EECF244321}">
                <p14:modId xmlns:p14="http://schemas.microsoft.com/office/powerpoint/2010/main" val="2403522703"/>
              </p:ext>
            </p:extLst>
          </p:nvPr>
        </p:nvGraphicFramePr>
        <p:xfrm>
          <a:off x="0" y="0"/>
          <a:ext cx="8482149" cy="6879776"/>
        </p:xfrm>
        <a:graphic>
          <a:graphicData uri="http://schemas.openxmlformats.org/drawingml/2006/table">
            <a:tbl>
              <a:tblPr firstRow="1" bandRow="1">
                <a:tableStyleId>{5C22544A-7EE6-4342-B048-85BDC9FD1C3A}</a:tableStyleId>
              </a:tblPr>
              <a:tblGrid>
                <a:gridCol w="2915728">
                  <a:extLst>
                    <a:ext uri="{9D8B030D-6E8A-4147-A177-3AD203B41FA5}">
                      <a16:colId xmlns:a16="http://schemas.microsoft.com/office/drawing/2014/main" val="3682473347"/>
                    </a:ext>
                  </a:extLst>
                </a:gridCol>
                <a:gridCol w="2346385">
                  <a:extLst>
                    <a:ext uri="{9D8B030D-6E8A-4147-A177-3AD203B41FA5}">
                      <a16:colId xmlns:a16="http://schemas.microsoft.com/office/drawing/2014/main" val="731270517"/>
                    </a:ext>
                  </a:extLst>
                </a:gridCol>
                <a:gridCol w="1621766">
                  <a:extLst>
                    <a:ext uri="{9D8B030D-6E8A-4147-A177-3AD203B41FA5}">
                      <a16:colId xmlns:a16="http://schemas.microsoft.com/office/drawing/2014/main" val="1808660823"/>
                    </a:ext>
                  </a:extLst>
                </a:gridCol>
                <a:gridCol w="1598270">
                  <a:extLst>
                    <a:ext uri="{9D8B030D-6E8A-4147-A177-3AD203B41FA5}">
                      <a16:colId xmlns:a16="http://schemas.microsoft.com/office/drawing/2014/main" val="2270541220"/>
                    </a:ext>
                  </a:extLst>
                </a:gridCol>
              </a:tblGrid>
              <a:tr h="891035">
                <a:tc>
                  <a:txBody>
                    <a:bodyPr/>
                    <a:lstStyle/>
                    <a:p>
                      <a:r>
                        <a:rPr lang="fi-FI" dirty="0"/>
                        <a:t>toimenpide</a:t>
                      </a:r>
                    </a:p>
                  </a:txBody>
                  <a:tcPr/>
                </a:tc>
                <a:tc>
                  <a:txBody>
                    <a:bodyPr/>
                    <a:lstStyle/>
                    <a:p>
                      <a:r>
                        <a:rPr lang="fi-FI" dirty="0"/>
                        <a:t>vastuutahot</a:t>
                      </a:r>
                    </a:p>
                  </a:txBody>
                  <a:tcPr/>
                </a:tc>
                <a:tc>
                  <a:txBody>
                    <a:bodyPr/>
                    <a:lstStyle/>
                    <a:p>
                      <a:r>
                        <a:rPr lang="fi-FI" dirty="0"/>
                        <a:t>aikataulu</a:t>
                      </a:r>
                    </a:p>
                  </a:txBody>
                  <a:tcPr/>
                </a:tc>
                <a:tc>
                  <a:txBody>
                    <a:bodyPr/>
                    <a:lstStyle/>
                    <a:p>
                      <a:endParaRPr lang="fi-FI" dirty="0"/>
                    </a:p>
                  </a:txBody>
                  <a:tcPr/>
                </a:tc>
                <a:extLst>
                  <a:ext uri="{0D108BD9-81ED-4DB2-BD59-A6C34878D82A}">
                    <a16:rowId xmlns:a16="http://schemas.microsoft.com/office/drawing/2014/main" val="2566061784"/>
                  </a:ext>
                </a:extLst>
              </a:tr>
              <a:tr h="1113128">
                <a:tc>
                  <a:txBody>
                    <a:bodyPr/>
                    <a:lstStyle/>
                    <a:p>
                      <a:r>
                        <a:rPr lang="fi-FI" sz="1400" dirty="0"/>
                        <a:t>Tiedotetaan oppivelvollisuusiän pidentymisestä romaniperheille</a:t>
                      </a:r>
                    </a:p>
                  </a:txBody>
                  <a:tcPr/>
                </a:tc>
                <a:tc>
                  <a:txBody>
                    <a:bodyPr/>
                    <a:lstStyle/>
                    <a:p>
                      <a:r>
                        <a:rPr lang="fi-FI" sz="1400" dirty="0"/>
                        <a:t>OSAO yhteistyössä </a:t>
                      </a:r>
                      <a:r>
                        <a:rPr lang="fi-FI" sz="1400" dirty="0" err="1"/>
                        <a:t>AlueRONKin</a:t>
                      </a:r>
                      <a:r>
                        <a:rPr lang="fi-FI" sz="1400" dirty="0"/>
                        <a:t>, Naisten kulman ja paikallistyöryhmän kassa</a:t>
                      </a:r>
                    </a:p>
                    <a:p>
                      <a:endParaRPr lang="fi-FI" sz="1400" dirty="0"/>
                    </a:p>
                  </a:txBody>
                  <a:tcPr/>
                </a:tc>
                <a:tc>
                  <a:txBody>
                    <a:bodyPr/>
                    <a:lstStyle/>
                    <a:p>
                      <a:r>
                        <a:rPr lang="fi-FI" sz="1200" dirty="0"/>
                        <a:t>2021-2022</a:t>
                      </a:r>
                    </a:p>
                  </a:txBody>
                  <a:tcPr/>
                </a:tc>
                <a:tc>
                  <a:txBody>
                    <a:bodyPr/>
                    <a:lstStyle/>
                    <a:p>
                      <a:endParaRPr lang="fi-FI" dirty="0"/>
                    </a:p>
                  </a:txBody>
                  <a:tcPr/>
                </a:tc>
                <a:extLst>
                  <a:ext uri="{0D108BD9-81ED-4DB2-BD59-A6C34878D82A}">
                    <a16:rowId xmlns:a16="http://schemas.microsoft.com/office/drawing/2014/main" val="3155826678"/>
                  </a:ext>
                </a:extLst>
              </a:tr>
              <a:tr h="1142421">
                <a:tc>
                  <a:txBody>
                    <a:bodyPr/>
                    <a:lstStyle/>
                    <a:p>
                      <a:r>
                        <a:rPr lang="fi-FI" sz="1400" dirty="0"/>
                        <a:t>Levitetään tietoa </a:t>
                      </a:r>
                      <a:r>
                        <a:rPr lang="fi-FI" sz="1400" dirty="0" err="1"/>
                        <a:t>OPH:n</a:t>
                      </a:r>
                      <a:r>
                        <a:rPr lang="fi-FI" sz="1400" dirty="0"/>
                        <a:t> valtakunnallisen varhaiskasvatus- ja esiopetusselvityksen tuloksista</a:t>
                      </a:r>
                    </a:p>
                  </a:txBody>
                  <a:tcPr/>
                </a:tc>
                <a:tc>
                  <a:txBody>
                    <a:bodyPr/>
                    <a:lstStyle/>
                    <a:p>
                      <a:r>
                        <a:rPr lang="fi-FI" sz="1400" dirty="0" err="1"/>
                        <a:t>AlueRONK</a:t>
                      </a:r>
                      <a:r>
                        <a:rPr lang="fi-FI" sz="1400" dirty="0"/>
                        <a:t> ja paikallistyöryhmä</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t>2021-2022</a:t>
                      </a:r>
                    </a:p>
                    <a:p>
                      <a:endParaRPr lang="fi-FI" sz="1200" dirty="0"/>
                    </a:p>
                  </a:txBody>
                  <a:tcPr/>
                </a:tc>
                <a:tc>
                  <a:txBody>
                    <a:bodyPr/>
                    <a:lstStyle/>
                    <a:p>
                      <a:endParaRPr lang="fi-FI" dirty="0"/>
                    </a:p>
                  </a:txBody>
                  <a:tcPr/>
                </a:tc>
                <a:extLst>
                  <a:ext uri="{0D108BD9-81ED-4DB2-BD59-A6C34878D82A}">
                    <a16:rowId xmlns:a16="http://schemas.microsoft.com/office/drawing/2014/main" val="278674803"/>
                  </a:ext>
                </a:extLst>
              </a:tr>
              <a:tr h="1142421">
                <a:tc>
                  <a:txBody>
                    <a:bodyPr/>
                    <a:lstStyle/>
                    <a:p>
                      <a:r>
                        <a:rPr lang="fi-FI" sz="1400" dirty="0"/>
                        <a:t>Kohdennetaan romanilasten vanhemmille tietoa avoimen varhaiskasvatuksen eri muodoista.</a:t>
                      </a:r>
                    </a:p>
                  </a:txBody>
                  <a:tcPr/>
                </a:tc>
                <a:tc>
                  <a:txBody>
                    <a:bodyPr/>
                    <a:lstStyle/>
                    <a:p>
                      <a:r>
                        <a:rPr lang="fi-FI" sz="1400" dirty="0"/>
                        <a:t>Varhaiskasvatus ja paikallistyöryhmä</a:t>
                      </a:r>
                    </a:p>
                    <a:p>
                      <a:endParaRPr lang="fi-FI" sz="1400" dirty="0"/>
                    </a:p>
                    <a:p>
                      <a:endParaRPr lang="fi-FI" sz="1400" dirty="0"/>
                    </a:p>
                    <a:p>
                      <a:endParaRPr lang="fi-FI" sz="1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t>2021-2022</a:t>
                      </a:r>
                    </a:p>
                    <a:p>
                      <a:endParaRPr lang="fi-FI" sz="1200" dirty="0"/>
                    </a:p>
                  </a:txBody>
                  <a:tcPr/>
                </a:tc>
                <a:tc>
                  <a:txBody>
                    <a:bodyPr/>
                    <a:lstStyle/>
                    <a:p>
                      <a:endParaRPr lang="fi-FI" dirty="0"/>
                    </a:p>
                  </a:txBody>
                  <a:tcPr/>
                </a:tc>
                <a:extLst>
                  <a:ext uri="{0D108BD9-81ED-4DB2-BD59-A6C34878D82A}">
                    <a16:rowId xmlns:a16="http://schemas.microsoft.com/office/drawing/2014/main" val="1236807887"/>
                  </a:ext>
                </a:extLst>
              </a:tr>
              <a:tr h="908078">
                <a:tc>
                  <a:txBody>
                    <a:bodyPr/>
                    <a:lstStyle/>
                    <a:p>
                      <a:r>
                        <a:rPr lang="fi-FI" sz="1400" dirty="0"/>
                        <a:t>Levitetään tietoa romaneja koskevista oppimateriaaleista.</a:t>
                      </a:r>
                    </a:p>
                  </a:txBody>
                  <a:tcPr/>
                </a:tc>
                <a:tc>
                  <a:txBody>
                    <a:bodyPr/>
                    <a:lstStyle/>
                    <a:p>
                      <a:r>
                        <a:rPr lang="fi-FI" sz="1400" dirty="0"/>
                        <a:t>Paikallistyöryhmä</a:t>
                      </a:r>
                    </a:p>
                    <a:p>
                      <a:endParaRPr lang="fi-FI" sz="1400" dirty="0"/>
                    </a:p>
                    <a:p>
                      <a:endParaRPr lang="fi-FI" sz="1400" dirty="0"/>
                    </a:p>
                    <a:p>
                      <a:endParaRPr lang="fi-FI" sz="1400" dirty="0"/>
                    </a:p>
                  </a:txBody>
                  <a:tcPr/>
                </a:tc>
                <a:tc>
                  <a:txBody>
                    <a:bodyPr/>
                    <a:lstStyle/>
                    <a:p>
                      <a:r>
                        <a:rPr lang="fi-FI" sz="1200" dirty="0"/>
                        <a:t>2020</a:t>
                      </a:r>
                    </a:p>
                  </a:txBody>
                  <a:tcPr/>
                </a:tc>
                <a:tc>
                  <a:txBody>
                    <a:bodyPr/>
                    <a:lstStyle/>
                    <a:p>
                      <a:endParaRPr lang="fi-FI" dirty="0"/>
                    </a:p>
                  </a:txBody>
                  <a:tcPr/>
                </a:tc>
                <a:extLst>
                  <a:ext uri="{0D108BD9-81ED-4DB2-BD59-A6C34878D82A}">
                    <a16:rowId xmlns:a16="http://schemas.microsoft.com/office/drawing/2014/main" val="215919024"/>
                  </a:ext>
                </a:extLst>
              </a:tr>
              <a:tr h="1523228">
                <a:tc>
                  <a:txBody>
                    <a:bodyPr/>
                    <a:lstStyle/>
                    <a:p>
                      <a:r>
                        <a:rPr lang="fi-FI" sz="1400" dirty="0"/>
                        <a:t>Huomioidaan romanien koulutuskysymykset opetus ja kasvatushenkilöstön täydennyskoulutuksissa sekä romanioppilaiden vanhemmille järjestetään koulutuksellinen vanhempainilta</a:t>
                      </a:r>
                    </a:p>
                  </a:txBody>
                  <a:tcPr/>
                </a:tc>
                <a:tc>
                  <a:txBody>
                    <a:bodyPr/>
                    <a:lstStyle/>
                    <a:p>
                      <a:r>
                        <a:rPr lang="fi-FI" sz="1400" dirty="0" err="1"/>
                        <a:t>AlueRONK</a:t>
                      </a:r>
                      <a:r>
                        <a:rPr lang="fi-FI" sz="1400" dirty="0"/>
                        <a:t>, OPH, paikallistyöryhmä, oppilaitokset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t>2021-2022</a:t>
                      </a:r>
                    </a:p>
                    <a:p>
                      <a:endParaRPr lang="fi-FI" sz="1200" dirty="0"/>
                    </a:p>
                  </a:txBody>
                  <a:tcPr/>
                </a:tc>
                <a:tc>
                  <a:txBody>
                    <a:bodyPr/>
                    <a:lstStyle/>
                    <a:p>
                      <a:endParaRPr lang="fi-FI" dirty="0"/>
                    </a:p>
                  </a:txBody>
                  <a:tcPr/>
                </a:tc>
                <a:extLst>
                  <a:ext uri="{0D108BD9-81ED-4DB2-BD59-A6C34878D82A}">
                    <a16:rowId xmlns:a16="http://schemas.microsoft.com/office/drawing/2014/main" val="3805822038"/>
                  </a:ext>
                </a:extLst>
              </a:tr>
            </a:tbl>
          </a:graphicData>
        </a:graphic>
      </p:graphicFrame>
      <p:pic>
        <p:nvPicPr>
          <p:cNvPr id="6" name="Kuva 5">
            <a:extLst>
              <a:ext uri="{FF2B5EF4-FFF2-40B4-BE49-F238E27FC236}">
                <a16:creationId xmlns:a16="http://schemas.microsoft.com/office/drawing/2014/main" id="{B8DA890D-A7CF-466B-A6F0-3341DE5C479F}"/>
              </a:ext>
            </a:extLst>
          </p:cNvPr>
          <p:cNvPicPr>
            <a:picLocks noChangeAspect="1"/>
          </p:cNvPicPr>
          <p:nvPr/>
        </p:nvPicPr>
        <p:blipFill>
          <a:blip r:embed="rId3"/>
          <a:stretch>
            <a:fillRect/>
          </a:stretch>
        </p:blipFill>
        <p:spPr>
          <a:xfrm flipV="1">
            <a:off x="7017206" y="137689"/>
            <a:ext cx="1118918" cy="707692"/>
          </a:xfrm>
          <a:prstGeom prst="rect">
            <a:avLst/>
          </a:prstGeom>
        </p:spPr>
      </p:pic>
      <p:sp>
        <p:nvSpPr>
          <p:cNvPr id="4" name="Tekstin paikkamerkki 3">
            <a:extLst>
              <a:ext uri="{FF2B5EF4-FFF2-40B4-BE49-F238E27FC236}">
                <a16:creationId xmlns:a16="http://schemas.microsoft.com/office/drawing/2014/main" id="{292F7A66-8AC6-4991-A11E-0369B5559DC2}"/>
              </a:ext>
            </a:extLst>
          </p:cNvPr>
          <p:cNvSpPr>
            <a:spLocks noGrp="1"/>
          </p:cNvSpPr>
          <p:nvPr>
            <p:ph type="body" sz="quarter" idx="13"/>
          </p:nvPr>
        </p:nvSpPr>
        <p:spPr>
          <a:xfrm>
            <a:off x="8874182" y="1517916"/>
            <a:ext cx="3030271" cy="1152127"/>
          </a:xfrm>
        </p:spPr>
        <p:txBody>
          <a:bodyPr/>
          <a:lstStyle/>
          <a:p>
            <a:r>
              <a:rPr lang="fi-FI" sz="2800" dirty="0"/>
              <a:t>Toimintalinja 1: </a:t>
            </a:r>
            <a:r>
              <a:rPr lang="fi-FI" sz="2400" dirty="0"/>
              <a:t>Romanien koulutukseen osallistumisen vahvistaminen kaikissa koulutusmuodoissa ja kaikilla koulutustasoilla</a:t>
            </a:r>
          </a:p>
        </p:txBody>
      </p:sp>
      <p:sp>
        <p:nvSpPr>
          <p:cNvPr id="8" name="Vuokaaviosymboli: Liitin 7">
            <a:extLst>
              <a:ext uri="{FF2B5EF4-FFF2-40B4-BE49-F238E27FC236}">
                <a16:creationId xmlns:a16="http://schemas.microsoft.com/office/drawing/2014/main" id="{C33B13E4-480E-4FF1-8C99-56751A1420A8}"/>
              </a:ext>
            </a:extLst>
          </p:cNvPr>
          <p:cNvSpPr/>
          <p:nvPr/>
        </p:nvSpPr>
        <p:spPr>
          <a:xfrm>
            <a:off x="7348065" y="4544537"/>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2" name="Vuokaaviosymboli: Liitin 1">
            <a:extLst>
              <a:ext uri="{FF2B5EF4-FFF2-40B4-BE49-F238E27FC236}">
                <a16:creationId xmlns:a16="http://schemas.microsoft.com/office/drawing/2014/main" id="{C7D0AC8D-69B3-452C-A7A3-B7256A9E9C7B}"/>
              </a:ext>
            </a:extLst>
          </p:cNvPr>
          <p:cNvSpPr/>
          <p:nvPr/>
        </p:nvSpPr>
        <p:spPr>
          <a:xfrm>
            <a:off x="7348065" y="2441443"/>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Vuokaaviosymboli: Liitin 2">
            <a:extLst>
              <a:ext uri="{FF2B5EF4-FFF2-40B4-BE49-F238E27FC236}">
                <a16:creationId xmlns:a16="http://schemas.microsoft.com/office/drawing/2014/main" id="{38620718-5FFD-4CAD-87A4-06D734D1F26A}"/>
              </a:ext>
            </a:extLst>
          </p:cNvPr>
          <p:cNvSpPr/>
          <p:nvPr/>
        </p:nvSpPr>
        <p:spPr>
          <a:xfrm>
            <a:off x="7348065" y="1289316"/>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6618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3425BD15-229B-47AF-9783-3BAEE3421358}"/>
              </a:ext>
            </a:extLst>
          </p:cNvPr>
          <p:cNvSpPr>
            <a:spLocks noGrp="1"/>
          </p:cNvSpPr>
          <p:nvPr>
            <p:ph type="body" sz="quarter" idx="13"/>
          </p:nvPr>
        </p:nvSpPr>
        <p:spPr/>
        <p:txBody>
          <a:bodyPr/>
          <a:lstStyle/>
          <a:p>
            <a:r>
              <a:rPr lang="fi-FI" dirty="0"/>
              <a:t>Toimintalinja 2: </a:t>
            </a:r>
            <a:r>
              <a:rPr lang="fi-FI" sz="2400" dirty="0"/>
              <a:t>Ammatillisen osaamisen, työllisyyden, yrittäjyyden ja työmarkkinoille integroitumisen edistäminen</a:t>
            </a:r>
          </a:p>
        </p:txBody>
      </p:sp>
      <p:graphicFrame>
        <p:nvGraphicFramePr>
          <p:cNvPr id="5" name="Sisällön paikkamerkki 4">
            <a:extLst>
              <a:ext uri="{FF2B5EF4-FFF2-40B4-BE49-F238E27FC236}">
                <a16:creationId xmlns:a16="http://schemas.microsoft.com/office/drawing/2014/main" id="{423EDA1B-2DFB-4438-B34C-018687EC94D6}"/>
              </a:ext>
            </a:extLst>
          </p:cNvPr>
          <p:cNvGraphicFramePr>
            <a:graphicFrameLocks noGrp="1"/>
          </p:cNvGraphicFramePr>
          <p:nvPr>
            <p:ph idx="1"/>
            <p:extLst>
              <p:ext uri="{D42A27DB-BD31-4B8C-83A1-F6EECF244321}">
                <p14:modId xmlns:p14="http://schemas.microsoft.com/office/powerpoint/2010/main" val="1421031062"/>
              </p:ext>
            </p:extLst>
          </p:nvPr>
        </p:nvGraphicFramePr>
        <p:xfrm>
          <a:off x="0" y="-1"/>
          <a:ext cx="8482149" cy="6819274"/>
        </p:xfrm>
        <a:graphic>
          <a:graphicData uri="http://schemas.openxmlformats.org/drawingml/2006/table">
            <a:tbl>
              <a:tblPr firstRow="1" bandRow="1">
                <a:tableStyleId>{5C22544A-7EE6-4342-B048-85BDC9FD1C3A}</a:tableStyleId>
              </a:tblPr>
              <a:tblGrid>
                <a:gridCol w="3248297">
                  <a:extLst>
                    <a:ext uri="{9D8B030D-6E8A-4147-A177-3AD203B41FA5}">
                      <a16:colId xmlns:a16="http://schemas.microsoft.com/office/drawing/2014/main" val="3682473347"/>
                    </a:ext>
                  </a:extLst>
                </a:gridCol>
                <a:gridCol w="2081349">
                  <a:extLst>
                    <a:ext uri="{9D8B030D-6E8A-4147-A177-3AD203B41FA5}">
                      <a16:colId xmlns:a16="http://schemas.microsoft.com/office/drawing/2014/main" val="731270517"/>
                    </a:ext>
                  </a:extLst>
                </a:gridCol>
                <a:gridCol w="1554233">
                  <a:extLst>
                    <a:ext uri="{9D8B030D-6E8A-4147-A177-3AD203B41FA5}">
                      <a16:colId xmlns:a16="http://schemas.microsoft.com/office/drawing/2014/main" val="1808660823"/>
                    </a:ext>
                  </a:extLst>
                </a:gridCol>
                <a:gridCol w="1598270">
                  <a:extLst>
                    <a:ext uri="{9D8B030D-6E8A-4147-A177-3AD203B41FA5}">
                      <a16:colId xmlns:a16="http://schemas.microsoft.com/office/drawing/2014/main" val="2270541220"/>
                    </a:ext>
                  </a:extLst>
                </a:gridCol>
              </a:tblGrid>
              <a:tr h="748735">
                <a:tc>
                  <a:txBody>
                    <a:bodyPr/>
                    <a:lstStyle/>
                    <a:p>
                      <a:r>
                        <a:rPr lang="fi-FI" dirty="0"/>
                        <a:t>toimenpide</a:t>
                      </a:r>
                    </a:p>
                  </a:txBody>
                  <a:tcPr/>
                </a:tc>
                <a:tc>
                  <a:txBody>
                    <a:bodyPr/>
                    <a:lstStyle/>
                    <a:p>
                      <a:r>
                        <a:rPr lang="fi-FI" dirty="0"/>
                        <a:t>vastuutahot</a:t>
                      </a:r>
                    </a:p>
                  </a:txBody>
                  <a:tcPr/>
                </a:tc>
                <a:tc>
                  <a:txBody>
                    <a:bodyPr/>
                    <a:lstStyle/>
                    <a:p>
                      <a:r>
                        <a:rPr lang="fi-FI" dirty="0"/>
                        <a:t>aikataulu</a:t>
                      </a:r>
                    </a:p>
                  </a:txBody>
                  <a:tcPr/>
                </a:tc>
                <a:tc>
                  <a:txBody>
                    <a:bodyPr/>
                    <a:lstStyle/>
                    <a:p>
                      <a:endParaRPr lang="fi-FI" dirty="0"/>
                    </a:p>
                  </a:txBody>
                  <a:tcPr/>
                </a:tc>
                <a:extLst>
                  <a:ext uri="{0D108BD9-81ED-4DB2-BD59-A6C34878D82A}">
                    <a16:rowId xmlns:a16="http://schemas.microsoft.com/office/drawing/2014/main" val="2566061784"/>
                  </a:ext>
                </a:extLst>
              </a:tr>
              <a:tr h="1418803">
                <a:tc>
                  <a:txBody>
                    <a:bodyPr/>
                    <a:lstStyle/>
                    <a:p>
                      <a:r>
                        <a:rPr lang="fi-FI" sz="1400" kern="1200" dirty="0">
                          <a:solidFill>
                            <a:schemeClr val="dk1"/>
                          </a:solidFill>
                          <a:effectLst/>
                          <a:latin typeface="+mn-lt"/>
                          <a:ea typeface="+mn-ea"/>
                          <a:cs typeface="+mn-cs"/>
                        </a:rPr>
                        <a:t>Tiedotetaan romaniväestöä työllisyyden kuntakokeilusta kaupungin nettisivuilla, sosiaalisen median kanavissa sekä henkilökohtaisissa kohtaamisissa ja ryhmätoiminnoissa. </a:t>
                      </a:r>
                      <a:endParaRPr lang="fi-FI" sz="1400" dirty="0"/>
                    </a:p>
                  </a:txBody>
                  <a:tcPr/>
                </a:tc>
                <a:tc>
                  <a:txBody>
                    <a:bodyPr/>
                    <a:lstStyle/>
                    <a:p>
                      <a:r>
                        <a:rPr lang="fi-FI" sz="1400" dirty="0"/>
                        <a:t>BusinessOulu, Naisten Kulma, </a:t>
                      </a:r>
                      <a:r>
                        <a:rPr lang="fi-FI" sz="1400" dirty="0" err="1"/>
                        <a:t>ARonk</a:t>
                      </a:r>
                      <a:endParaRPr lang="fi-FI" sz="1400" dirty="0"/>
                    </a:p>
                  </a:txBody>
                  <a:tcPr/>
                </a:tc>
                <a:tc>
                  <a:txBody>
                    <a:bodyPr/>
                    <a:lstStyle/>
                    <a:p>
                      <a:r>
                        <a:rPr lang="fi-FI" sz="1400" dirty="0"/>
                        <a:t>2021-2022</a:t>
                      </a:r>
                    </a:p>
                  </a:txBody>
                  <a:tcPr/>
                </a:tc>
                <a:tc>
                  <a:txBody>
                    <a:bodyPr/>
                    <a:lstStyle/>
                    <a:p>
                      <a:endParaRPr lang="fi-FI" dirty="0"/>
                    </a:p>
                  </a:txBody>
                  <a:tcPr/>
                </a:tc>
                <a:extLst>
                  <a:ext uri="{0D108BD9-81ED-4DB2-BD59-A6C34878D82A}">
                    <a16:rowId xmlns:a16="http://schemas.microsoft.com/office/drawing/2014/main" val="3155826678"/>
                  </a:ext>
                </a:extLst>
              </a:tr>
              <a:tr h="1418803">
                <a:tc>
                  <a:txBody>
                    <a:bodyPr/>
                    <a:lstStyle/>
                    <a:p>
                      <a:r>
                        <a:rPr lang="fi-FI" sz="1400" b="0" dirty="0"/>
                        <a:t>Huomioidaan nivelvaiheet</a:t>
                      </a:r>
                      <a:r>
                        <a:rPr lang="fi-FI" sz="1400" b="1" dirty="0"/>
                        <a:t/>
                      </a:r>
                      <a:br>
                        <a:rPr lang="fi-FI" sz="1400" b="1" dirty="0"/>
                      </a:br>
                      <a:r>
                        <a:rPr lang="fi-FI" sz="1400" b="0" dirty="0"/>
                        <a:t>p</a:t>
                      </a:r>
                      <a:r>
                        <a:rPr lang="fi-FI" sz="1400" dirty="0"/>
                        <a:t>eruskoulusta toiselle asteelle, toiselta asteelta ammattikorkeakouluun tai yliopistoon, toiselta asteesta tai korkeakoulusta työelämään. </a:t>
                      </a:r>
                      <a:br>
                        <a:rPr lang="fi-FI" sz="1400" dirty="0"/>
                      </a:br>
                      <a:r>
                        <a:rPr lang="fi-FI" sz="1400" dirty="0"/>
                        <a:t>Yhteistyön ja tietoisuuden lisääminen.</a:t>
                      </a:r>
                    </a:p>
                  </a:txBody>
                  <a:tcPr/>
                </a:tc>
                <a:tc>
                  <a:txBody>
                    <a:bodyPr/>
                    <a:lstStyle/>
                    <a:p>
                      <a:r>
                        <a:rPr lang="fi-FI" sz="1400" dirty="0"/>
                        <a:t>Paikallistyöryhmä, oppilaitokset, Byströmin Ohjaamo, Naisten kulma, Business Oulu</a:t>
                      </a:r>
                    </a:p>
                  </a:txBody>
                  <a:tcPr/>
                </a:tc>
                <a:tc>
                  <a:txBody>
                    <a:bodyPr/>
                    <a:lstStyle/>
                    <a:p>
                      <a:r>
                        <a:rPr lang="fi-FI" sz="1400" dirty="0"/>
                        <a:t>2020-2022</a:t>
                      </a:r>
                    </a:p>
                  </a:txBody>
                  <a:tcPr/>
                </a:tc>
                <a:tc>
                  <a:txBody>
                    <a:bodyPr/>
                    <a:lstStyle/>
                    <a:p>
                      <a:endParaRPr lang="fi-FI" dirty="0"/>
                    </a:p>
                  </a:txBody>
                  <a:tcPr/>
                </a:tc>
                <a:extLst>
                  <a:ext uri="{0D108BD9-81ED-4DB2-BD59-A6C34878D82A}">
                    <a16:rowId xmlns:a16="http://schemas.microsoft.com/office/drawing/2014/main" val="278674803"/>
                  </a:ext>
                </a:extLst>
              </a:tr>
              <a:tr h="953621">
                <a:tc>
                  <a:txBody>
                    <a:bodyPr/>
                    <a:lstStyle/>
                    <a:p>
                      <a:r>
                        <a:rPr lang="fi-FI" sz="1400" b="0" i="0" kern="1200" dirty="0">
                          <a:solidFill>
                            <a:schemeClr val="dk1"/>
                          </a:solidFill>
                          <a:effectLst/>
                          <a:latin typeface="+mn-lt"/>
                          <a:ea typeface="+mn-ea"/>
                          <a:cs typeface="+mn-cs"/>
                        </a:rPr>
                        <a:t>Romaniväestölle kohdennettujen koulutusten suunnittelu ja järjestäminen yhteistyössä eri koulutustahojen kanssa</a:t>
                      </a:r>
                      <a:endParaRPr lang="fi-FI" sz="1400" dirty="0"/>
                    </a:p>
                  </a:txBody>
                  <a:tcPr/>
                </a:tc>
                <a:tc>
                  <a:txBody>
                    <a:bodyPr/>
                    <a:lstStyle/>
                    <a:p>
                      <a:r>
                        <a:rPr lang="fi-FI" sz="1400" dirty="0" err="1"/>
                        <a:t>AlueRonk</a:t>
                      </a:r>
                      <a:r>
                        <a:rPr lang="fi-FI" sz="1400" dirty="0"/>
                        <a:t>, paikallistyöryhmä, </a:t>
                      </a:r>
                    </a:p>
                    <a:p>
                      <a:r>
                        <a:rPr lang="fi-FI" sz="1400" dirty="0"/>
                        <a:t>Naisten Kulma</a:t>
                      </a:r>
                    </a:p>
                    <a:p>
                      <a:endParaRPr lang="fi-FI" sz="1400" dirty="0"/>
                    </a:p>
                  </a:txBody>
                  <a:tcPr/>
                </a:tc>
                <a:tc>
                  <a:txBody>
                    <a:bodyPr/>
                    <a:lstStyle/>
                    <a:p>
                      <a:r>
                        <a:rPr lang="fi-FI" sz="1400" dirty="0"/>
                        <a:t>2021-2022</a:t>
                      </a:r>
                    </a:p>
                  </a:txBody>
                  <a:tcPr/>
                </a:tc>
                <a:tc>
                  <a:txBody>
                    <a:bodyPr/>
                    <a:lstStyle/>
                    <a:p>
                      <a:endParaRPr lang="fi-FI" dirty="0"/>
                    </a:p>
                  </a:txBody>
                  <a:tcPr/>
                </a:tc>
                <a:extLst>
                  <a:ext uri="{0D108BD9-81ED-4DB2-BD59-A6C34878D82A}">
                    <a16:rowId xmlns:a16="http://schemas.microsoft.com/office/drawing/2014/main" val="1236807887"/>
                  </a:ext>
                </a:extLst>
              </a:tr>
              <a:tr h="1384288">
                <a:tc>
                  <a:txBody>
                    <a:bodyPr/>
                    <a:lstStyle/>
                    <a:p>
                      <a:r>
                        <a:rPr lang="fi-FI" sz="1400" dirty="0"/>
                        <a:t>Vahvistetaan asiakastyössä yksilöllistä ja kokonaisvaltaista palvelutarvearviointia. </a:t>
                      </a:r>
                      <a:br>
                        <a:rPr lang="fi-FI" sz="1400" dirty="0"/>
                      </a:br>
                      <a:r>
                        <a:rPr lang="fi-FI" sz="1400" dirty="0"/>
                        <a:t>Järjestetään romanikulttuuriluentoja.</a:t>
                      </a:r>
                    </a:p>
                  </a:txBody>
                  <a:tcPr/>
                </a:tc>
                <a:tc>
                  <a:txBody>
                    <a:bodyPr/>
                    <a:lstStyle/>
                    <a:p>
                      <a:r>
                        <a:rPr lang="fi-FI" sz="1400" dirty="0"/>
                        <a:t>BusinessOulu, Byströmin Ohjaamo, </a:t>
                      </a:r>
                      <a:br>
                        <a:rPr lang="fi-FI" sz="1400" dirty="0"/>
                      </a:br>
                      <a:r>
                        <a:rPr lang="fi-FI" sz="1400" dirty="0"/>
                        <a:t>TE-toimisto, </a:t>
                      </a:r>
                      <a:br>
                        <a:rPr lang="fi-FI" sz="1400" dirty="0"/>
                      </a:br>
                      <a:r>
                        <a:rPr lang="fi-FI" sz="1400" dirty="0"/>
                        <a:t>Yhdyskunta ja ympäristöpalvelut, Naisten Kulma</a:t>
                      </a:r>
                    </a:p>
                  </a:txBody>
                  <a:tcPr/>
                </a:tc>
                <a:tc>
                  <a:txBody>
                    <a:bodyPr/>
                    <a:lstStyle/>
                    <a:p>
                      <a:r>
                        <a:rPr lang="fi-FI" sz="1200" dirty="0"/>
                        <a:t>2021-2022</a:t>
                      </a:r>
                    </a:p>
                  </a:txBody>
                  <a:tcPr/>
                </a:tc>
                <a:tc>
                  <a:txBody>
                    <a:bodyPr/>
                    <a:lstStyle/>
                    <a:p>
                      <a:endParaRPr lang="fi-FI" dirty="0"/>
                    </a:p>
                  </a:txBody>
                  <a:tcPr/>
                </a:tc>
                <a:extLst>
                  <a:ext uri="{0D108BD9-81ED-4DB2-BD59-A6C34878D82A}">
                    <a16:rowId xmlns:a16="http://schemas.microsoft.com/office/drawing/2014/main" val="215919024"/>
                  </a:ext>
                </a:extLst>
              </a:tr>
              <a:tr h="895024">
                <a:tc>
                  <a:txBody>
                    <a:bodyPr/>
                    <a:lstStyle/>
                    <a:p>
                      <a:r>
                        <a:rPr lang="fi-FI" sz="1400" dirty="0"/>
                        <a:t>Kohdennetaan romaninuorille tiedotusta kesätyömahdollisuuksista sekä ohjausta kesätöiden hakuun.</a:t>
                      </a:r>
                    </a:p>
                  </a:txBody>
                  <a:tcPr/>
                </a:tc>
                <a:tc>
                  <a:txBody>
                    <a:bodyPr/>
                    <a:lstStyle/>
                    <a:p>
                      <a:r>
                        <a:rPr lang="fi-FI" sz="1200" dirty="0"/>
                        <a:t>Byströmin Ohjaamo ja Business Oulu, </a:t>
                      </a:r>
                      <a:r>
                        <a:rPr lang="fi-FI" sz="1200" dirty="0" err="1"/>
                        <a:t>AlueRonk</a:t>
                      </a:r>
                      <a:r>
                        <a:rPr lang="fi-FI" sz="1200" dirty="0"/>
                        <a:t>, Nuorisopalvelut, Naisten Kulma</a:t>
                      </a:r>
                    </a:p>
                  </a:txBody>
                  <a:tcPr/>
                </a:tc>
                <a:tc>
                  <a:txBody>
                    <a:bodyPr/>
                    <a:lstStyle/>
                    <a:p>
                      <a:r>
                        <a:rPr lang="fi-FI" sz="1200" dirty="0"/>
                        <a:t>2021-2022</a:t>
                      </a:r>
                    </a:p>
                  </a:txBody>
                  <a:tcPr/>
                </a:tc>
                <a:tc>
                  <a:txBody>
                    <a:bodyPr/>
                    <a:lstStyle/>
                    <a:p>
                      <a:endParaRPr lang="fi-FI" dirty="0"/>
                    </a:p>
                  </a:txBody>
                  <a:tcPr/>
                </a:tc>
                <a:extLst>
                  <a:ext uri="{0D108BD9-81ED-4DB2-BD59-A6C34878D82A}">
                    <a16:rowId xmlns:a16="http://schemas.microsoft.com/office/drawing/2014/main" val="3805822038"/>
                  </a:ext>
                </a:extLst>
              </a:tr>
            </a:tbl>
          </a:graphicData>
        </a:graphic>
      </p:graphicFrame>
      <p:pic>
        <p:nvPicPr>
          <p:cNvPr id="6" name="Kuva 5">
            <a:extLst>
              <a:ext uri="{FF2B5EF4-FFF2-40B4-BE49-F238E27FC236}">
                <a16:creationId xmlns:a16="http://schemas.microsoft.com/office/drawing/2014/main" id="{1CC1673B-1838-456F-8003-3E72AF3AE445}"/>
              </a:ext>
            </a:extLst>
          </p:cNvPr>
          <p:cNvPicPr>
            <a:picLocks noChangeAspect="1"/>
          </p:cNvPicPr>
          <p:nvPr/>
        </p:nvPicPr>
        <p:blipFill>
          <a:blip r:embed="rId2"/>
          <a:stretch>
            <a:fillRect/>
          </a:stretch>
        </p:blipFill>
        <p:spPr>
          <a:xfrm flipV="1">
            <a:off x="7148950" y="38727"/>
            <a:ext cx="1005360" cy="635869"/>
          </a:xfrm>
          <a:prstGeom prst="rect">
            <a:avLst/>
          </a:prstGeom>
        </p:spPr>
      </p:pic>
      <p:sp>
        <p:nvSpPr>
          <p:cNvPr id="7" name="Vuokaaviosymboli: Liitin 6">
            <a:extLst>
              <a:ext uri="{FF2B5EF4-FFF2-40B4-BE49-F238E27FC236}">
                <a16:creationId xmlns:a16="http://schemas.microsoft.com/office/drawing/2014/main" id="{E8F607C9-4092-4FFA-81F1-D87419C1FD72}"/>
              </a:ext>
            </a:extLst>
          </p:cNvPr>
          <p:cNvSpPr/>
          <p:nvPr/>
        </p:nvSpPr>
        <p:spPr>
          <a:xfrm>
            <a:off x="7423030" y="1210556"/>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Vuokaaviosymboli: Liitin 7">
            <a:extLst>
              <a:ext uri="{FF2B5EF4-FFF2-40B4-BE49-F238E27FC236}">
                <a16:creationId xmlns:a16="http://schemas.microsoft.com/office/drawing/2014/main" id="{3554AA8C-4379-48DF-BC0C-D21F847472BC}"/>
              </a:ext>
            </a:extLst>
          </p:cNvPr>
          <p:cNvSpPr/>
          <p:nvPr/>
        </p:nvSpPr>
        <p:spPr>
          <a:xfrm>
            <a:off x="7423030" y="2660916"/>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uokaaviosymboli: Liitin 8">
            <a:extLst>
              <a:ext uri="{FF2B5EF4-FFF2-40B4-BE49-F238E27FC236}">
                <a16:creationId xmlns:a16="http://schemas.microsoft.com/office/drawing/2014/main" id="{A37F1B45-D607-4D2A-987B-D833BD09430F}"/>
              </a:ext>
            </a:extLst>
          </p:cNvPr>
          <p:cNvSpPr/>
          <p:nvPr/>
        </p:nvSpPr>
        <p:spPr>
          <a:xfrm>
            <a:off x="7423030" y="5057962"/>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Vuokaaviosymboli: Liitin 9">
            <a:extLst>
              <a:ext uri="{FF2B5EF4-FFF2-40B4-BE49-F238E27FC236}">
                <a16:creationId xmlns:a16="http://schemas.microsoft.com/office/drawing/2014/main" id="{6B2E8746-540B-4F94-BEBD-2489CF0D6FEA}"/>
              </a:ext>
            </a:extLst>
          </p:cNvPr>
          <p:cNvSpPr/>
          <p:nvPr/>
        </p:nvSpPr>
        <p:spPr>
          <a:xfrm>
            <a:off x="7423030" y="3859439"/>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Vuokaaviosymboli: Liitin 10">
            <a:extLst>
              <a:ext uri="{FF2B5EF4-FFF2-40B4-BE49-F238E27FC236}">
                <a16:creationId xmlns:a16="http://schemas.microsoft.com/office/drawing/2014/main" id="{CC15B861-6E8C-497A-BF63-500D23171E5B}"/>
              </a:ext>
            </a:extLst>
          </p:cNvPr>
          <p:cNvSpPr/>
          <p:nvPr/>
        </p:nvSpPr>
        <p:spPr>
          <a:xfrm>
            <a:off x="7463650" y="6145439"/>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6790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a:extLst>
              <a:ext uri="{FF2B5EF4-FFF2-40B4-BE49-F238E27FC236}">
                <a16:creationId xmlns:a16="http://schemas.microsoft.com/office/drawing/2014/main" id="{F31BED9F-4701-474D-BDB8-CF61C52DEA99}"/>
              </a:ext>
            </a:extLst>
          </p:cNvPr>
          <p:cNvGraphicFramePr>
            <a:graphicFrameLocks noGrp="1"/>
          </p:cNvGraphicFramePr>
          <p:nvPr>
            <p:ph idx="1"/>
            <p:extLst>
              <p:ext uri="{D42A27DB-BD31-4B8C-83A1-F6EECF244321}">
                <p14:modId xmlns:p14="http://schemas.microsoft.com/office/powerpoint/2010/main" val="3494332451"/>
              </p:ext>
            </p:extLst>
          </p:nvPr>
        </p:nvGraphicFramePr>
        <p:xfrm>
          <a:off x="0" y="2"/>
          <a:ext cx="8482149" cy="6872142"/>
        </p:xfrm>
        <a:graphic>
          <a:graphicData uri="http://schemas.openxmlformats.org/drawingml/2006/table">
            <a:tbl>
              <a:tblPr firstRow="1" bandRow="1">
                <a:tableStyleId>{5C22544A-7EE6-4342-B048-85BDC9FD1C3A}</a:tableStyleId>
              </a:tblPr>
              <a:tblGrid>
                <a:gridCol w="2915728">
                  <a:extLst>
                    <a:ext uri="{9D8B030D-6E8A-4147-A177-3AD203B41FA5}">
                      <a16:colId xmlns:a16="http://schemas.microsoft.com/office/drawing/2014/main" val="3682473347"/>
                    </a:ext>
                  </a:extLst>
                </a:gridCol>
                <a:gridCol w="2346385">
                  <a:extLst>
                    <a:ext uri="{9D8B030D-6E8A-4147-A177-3AD203B41FA5}">
                      <a16:colId xmlns:a16="http://schemas.microsoft.com/office/drawing/2014/main" val="731270517"/>
                    </a:ext>
                  </a:extLst>
                </a:gridCol>
                <a:gridCol w="1621766">
                  <a:extLst>
                    <a:ext uri="{9D8B030D-6E8A-4147-A177-3AD203B41FA5}">
                      <a16:colId xmlns:a16="http://schemas.microsoft.com/office/drawing/2014/main" val="1808660823"/>
                    </a:ext>
                  </a:extLst>
                </a:gridCol>
                <a:gridCol w="1598270">
                  <a:extLst>
                    <a:ext uri="{9D8B030D-6E8A-4147-A177-3AD203B41FA5}">
                      <a16:colId xmlns:a16="http://schemas.microsoft.com/office/drawing/2014/main" val="2270541220"/>
                    </a:ext>
                  </a:extLst>
                </a:gridCol>
              </a:tblGrid>
              <a:tr h="813664">
                <a:tc>
                  <a:txBody>
                    <a:bodyPr/>
                    <a:lstStyle/>
                    <a:p>
                      <a:r>
                        <a:rPr lang="fi-FI" dirty="0"/>
                        <a:t>toimenpide</a:t>
                      </a:r>
                    </a:p>
                  </a:txBody>
                  <a:tcPr/>
                </a:tc>
                <a:tc>
                  <a:txBody>
                    <a:bodyPr/>
                    <a:lstStyle/>
                    <a:p>
                      <a:r>
                        <a:rPr lang="fi-FI" dirty="0"/>
                        <a:t>vastuutahot</a:t>
                      </a:r>
                    </a:p>
                  </a:txBody>
                  <a:tcPr/>
                </a:tc>
                <a:tc>
                  <a:txBody>
                    <a:bodyPr/>
                    <a:lstStyle/>
                    <a:p>
                      <a:r>
                        <a:rPr lang="fi-FI" dirty="0"/>
                        <a:t>aikataulu</a:t>
                      </a:r>
                    </a:p>
                  </a:txBody>
                  <a:tcPr/>
                </a:tc>
                <a:tc>
                  <a:txBody>
                    <a:bodyPr/>
                    <a:lstStyle/>
                    <a:p>
                      <a:endParaRPr lang="fi-FI" dirty="0"/>
                    </a:p>
                  </a:txBody>
                  <a:tcPr/>
                </a:tc>
                <a:extLst>
                  <a:ext uri="{0D108BD9-81ED-4DB2-BD59-A6C34878D82A}">
                    <a16:rowId xmlns:a16="http://schemas.microsoft.com/office/drawing/2014/main" val="2566061784"/>
                  </a:ext>
                </a:extLst>
              </a:tr>
              <a:tr h="1112072">
                <a:tc>
                  <a:txBody>
                    <a:bodyPr/>
                    <a:lstStyle/>
                    <a:p>
                      <a:r>
                        <a:rPr lang="fi-FI" sz="1400" dirty="0"/>
                        <a:t>Edistetään romanien huomioimista alueellisessa ja kunnallisessa yhdenvertaisuussuunnittelussa.</a:t>
                      </a:r>
                    </a:p>
                  </a:txBody>
                  <a:tcPr/>
                </a:tc>
                <a:tc>
                  <a:txBody>
                    <a:bodyPr/>
                    <a:lstStyle/>
                    <a:p>
                      <a:r>
                        <a:rPr lang="fi-FI" sz="1400" dirty="0"/>
                        <a:t>ARONK, konsernipalvelut, paikallistyöryhmä, osallisuuden, yhdenvertaisuuden ja tasa-arvon ohjausryhmä</a:t>
                      </a:r>
                    </a:p>
                  </a:txBody>
                  <a:tcPr/>
                </a:tc>
                <a:tc>
                  <a:txBody>
                    <a:bodyPr/>
                    <a:lstStyle/>
                    <a:p>
                      <a:r>
                        <a:rPr lang="fi-FI" sz="1400" dirty="0"/>
                        <a:t>2020, 2021, 2022</a:t>
                      </a:r>
                    </a:p>
                  </a:txBody>
                  <a:tcPr/>
                </a:tc>
                <a:tc>
                  <a:txBody>
                    <a:bodyPr/>
                    <a:lstStyle/>
                    <a:p>
                      <a:endParaRPr lang="fi-FI" dirty="0"/>
                    </a:p>
                  </a:txBody>
                  <a:tcPr/>
                </a:tc>
                <a:extLst>
                  <a:ext uri="{0D108BD9-81ED-4DB2-BD59-A6C34878D82A}">
                    <a16:rowId xmlns:a16="http://schemas.microsoft.com/office/drawing/2014/main" val="3155826678"/>
                  </a:ext>
                </a:extLst>
              </a:tr>
              <a:tr h="1112072">
                <a:tc>
                  <a:txBody>
                    <a:bodyPr/>
                    <a:lstStyle/>
                    <a:p>
                      <a:r>
                        <a:rPr lang="fi-FI" sz="1400" dirty="0"/>
                        <a:t>Kehitetään romanien parissa tehtävää päihde-, mielenterveys ja vankityötä Romano Mission vankilatyöhankkeissa aiemmin pilotoitujen mallien mukaisesti.</a:t>
                      </a:r>
                    </a:p>
                  </a:txBody>
                  <a:tcPr/>
                </a:tc>
                <a:tc>
                  <a:txBody>
                    <a:bodyPr/>
                    <a:lstStyle/>
                    <a:p>
                      <a:r>
                        <a:rPr lang="fi-FI" sz="1400" dirty="0"/>
                        <a:t>Naisten kulma, Romano Missio</a:t>
                      </a:r>
                    </a:p>
                  </a:txBody>
                  <a:tcPr/>
                </a:tc>
                <a:tc>
                  <a:txBody>
                    <a:bodyPr/>
                    <a:lstStyle/>
                    <a:p>
                      <a:r>
                        <a:rPr lang="fi-FI" sz="1200" dirty="0"/>
                        <a:t>2020-2022</a:t>
                      </a:r>
                    </a:p>
                  </a:txBody>
                  <a:tcPr/>
                </a:tc>
                <a:tc>
                  <a:txBody>
                    <a:bodyPr/>
                    <a:lstStyle/>
                    <a:p>
                      <a:endParaRPr lang="fi-FI" dirty="0"/>
                    </a:p>
                  </a:txBody>
                  <a:tcPr/>
                </a:tc>
                <a:extLst>
                  <a:ext uri="{0D108BD9-81ED-4DB2-BD59-A6C34878D82A}">
                    <a16:rowId xmlns:a16="http://schemas.microsoft.com/office/drawing/2014/main" val="278674803"/>
                  </a:ext>
                </a:extLst>
              </a:tr>
              <a:tr h="998798">
                <a:tc>
                  <a:txBody>
                    <a:bodyPr/>
                    <a:lstStyle/>
                    <a:p>
                      <a:r>
                        <a:rPr lang="fi-FI" sz="1400" dirty="0"/>
                        <a:t>Toteutetaan ympäristöministeriön vuosien 2012 ja 2018 romanien asumisselvitysten kehittämisehdotuksia. </a:t>
                      </a:r>
                    </a:p>
                  </a:txBody>
                  <a:tcPr/>
                </a:tc>
                <a:tc>
                  <a:txBody>
                    <a:bodyPr/>
                    <a:lstStyle/>
                    <a:p>
                      <a:r>
                        <a:rPr lang="fi-FI" sz="1400" dirty="0"/>
                        <a:t>Yhdyskunta ja ympäristöpalvelut</a:t>
                      </a:r>
                    </a:p>
                    <a:p>
                      <a:endParaRPr lang="fi-FI" sz="1400" dirty="0"/>
                    </a:p>
                    <a:p>
                      <a:endParaRPr lang="fi-FI" sz="1400" dirty="0"/>
                    </a:p>
                  </a:txBody>
                  <a:tcPr/>
                </a:tc>
                <a:tc>
                  <a:txBody>
                    <a:bodyPr/>
                    <a:lstStyle/>
                    <a:p>
                      <a:r>
                        <a:rPr lang="fi-FI" sz="1400" dirty="0"/>
                        <a:t>2021-2022</a:t>
                      </a:r>
                    </a:p>
                  </a:txBody>
                  <a:tcPr/>
                </a:tc>
                <a:tc>
                  <a:txBody>
                    <a:bodyPr/>
                    <a:lstStyle/>
                    <a:p>
                      <a:endParaRPr lang="fi-FI" sz="1000" dirty="0"/>
                    </a:p>
                  </a:txBody>
                  <a:tcPr/>
                </a:tc>
                <a:extLst>
                  <a:ext uri="{0D108BD9-81ED-4DB2-BD59-A6C34878D82A}">
                    <a16:rowId xmlns:a16="http://schemas.microsoft.com/office/drawing/2014/main" val="1236807887"/>
                  </a:ext>
                </a:extLst>
              </a:tr>
              <a:tr h="1316928">
                <a:tc>
                  <a:txBody>
                    <a:bodyPr/>
                    <a:lstStyle/>
                    <a:p>
                      <a:r>
                        <a:rPr lang="fi-FI" sz="1400" dirty="0"/>
                        <a:t>Tiedotetaan lainsäädännön ja hyvän hallintotavan mukaisista sekä kulttuuriset piirteet huomioivista menettelytavoista asukasvalinnoissa ja asumisneuvonnassa. </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400" dirty="0"/>
                        <a:t>Yhdyskunta ja ympäristöpalvelut</a:t>
                      </a:r>
                    </a:p>
                    <a:p>
                      <a:endParaRPr lang="fi-FI" sz="1400" dirty="0"/>
                    </a:p>
                    <a:p>
                      <a:endParaRPr lang="fi-FI" sz="1400" dirty="0"/>
                    </a:p>
                    <a:p>
                      <a:endParaRPr lang="fi-FI" sz="1400" dirty="0"/>
                    </a:p>
                  </a:txBody>
                  <a:tcPr/>
                </a:tc>
                <a:tc>
                  <a:txBody>
                    <a:bodyPr/>
                    <a:lstStyle/>
                    <a:p>
                      <a:r>
                        <a:rPr lang="fi-FI" sz="1200" dirty="0"/>
                        <a:t>2020</a:t>
                      </a:r>
                    </a:p>
                  </a:txBody>
                  <a:tcPr/>
                </a:tc>
                <a:tc>
                  <a:txBody>
                    <a:bodyPr/>
                    <a:lstStyle/>
                    <a:p>
                      <a:endParaRPr lang="fi-FI" dirty="0"/>
                    </a:p>
                  </a:txBody>
                  <a:tcPr/>
                </a:tc>
                <a:extLst>
                  <a:ext uri="{0D108BD9-81ED-4DB2-BD59-A6C34878D82A}">
                    <a16:rowId xmlns:a16="http://schemas.microsoft.com/office/drawing/2014/main" val="215919024"/>
                  </a:ext>
                </a:extLst>
              </a:tr>
              <a:tr h="1325269">
                <a:tc>
                  <a:txBody>
                    <a:bodyPr/>
                    <a:lstStyle/>
                    <a:p>
                      <a:r>
                        <a:rPr lang="fi-FI" sz="1400" dirty="0"/>
                        <a:t>Lisätään romaniväestön tietoutta syrjinnän eri muodoista, erityisesti moniperusteisesta syrjinnästä ja sisäisestä syrjinnästä sekä niihin liittyvästä lainsäädännöstä ja uhrien auttamisesta</a:t>
                      </a:r>
                    </a:p>
                  </a:txBody>
                  <a:tcPr/>
                </a:tc>
                <a:tc>
                  <a:txBody>
                    <a:bodyPr/>
                    <a:lstStyle/>
                    <a:p>
                      <a:r>
                        <a:rPr lang="fi-FI" sz="1400" dirty="0"/>
                        <a:t>Naisten Kulma, romanityöryhmä, ARONK</a:t>
                      </a:r>
                    </a:p>
                  </a:txBody>
                  <a:tcPr/>
                </a:tc>
                <a:tc>
                  <a:txBody>
                    <a:bodyPr/>
                    <a:lstStyle/>
                    <a:p>
                      <a:r>
                        <a:rPr lang="fi-FI" sz="1200" dirty="0"/>
                        <a:t>2021-2022</a:t>
                      </a:r>
                    </a:p>
                  </a:txBody>
                  <a:tcPr/>
                </a:tc>
                <a:tc>
                  <a:txBody>
                    <a:bodyPr/>
                    <a:lstStyle/>
                    <a:p>
                      <a:endParaRPr lang="fi-FI" dirty="0"/>
                    </a:p>
                  </a:txBody>
                  <a:tcPr/>
                </a:tc>
                <a:extLst>
                  <a:ext uri="{0D108BD9-81ED-4DB2-BD59-A6C34878D82A}">
                    <a16:rowId xmlns:a16="http://schemas.microsoft.com/office/drawing/2014/main" val="3805822038"/>
                  </a:ext>
                </a:extLst>
              </a:tr>
            </a:tbl>
          </a:graphicData>
        </a:graphic>
      </p:graphicFrame>
      <p:pic>
        <p:nvPicPr>
          <p:cNvPr id="6" name="Kuva 5">
            <a:extLst>
              <a:ext uri="{FF2B5EF4-FFF2-40B4-BE49-F238E27FC236}">
                <a16:creationId xmlns:a16="http://schemas.microsoft.com/office/drawing/2014/main" id="{B8DA890D-A7CF-466B-A6F0-3341DE5C479F}"/>
              </a:ext>
            </a:extLst>
          </p:cNvPr>
          <p:cNvPicPr>
            <a:picLocks noChangeAspect="1"/>
          </p:cNvPicPr>
          <p:nvPr/>
        </p:nvPicPr>
        <p:blipFill>
          <a:blip r:embed="rId2"/>
          <a:stretch>
            <a:fillRect/>
          </a:stretch>
        </p:blipFill>
        <p:spPr>
          <a:xfrm flipV="1">
            <a:off x="7075786" y="0"/>
            <a:ext cx="1118918" cy="707692"/>
          </a:xfrm>
          <a:prstGeom prst="rect">
            <a:avLst/>
          </a:prstGeom>
        </p:spPr>
      </p:pic>
      <p:sp>
        <p:nvSpPr>
          <p:cNvPr id="4" name="Tekstin paikkamerkki 3">
            <a:extLst>
              <a:ext uri="{FF2B5EF4-FFF2-40B4-BE49-F238E27FC236}">
                <a16:creationId xmlns:a16="http://schemas.microsoft.com/office/drawing/2014/main" id="{292F7A66-8AC6-4991-A11E-0369B5559DC2}"/>
              </a:ext>
            </a:extLst>
          </p:cNvPr>
          <p:cNvSpPr>
            <a:spLocks noGrp="1"/>
          </p:cNvSpPr>
          <p:nvPr>
            <p:ph type="body" sz="quarter" idx="13"/>
          </p:nvPr>
        </p:nvSpPr>
        <p:spPr>
          <a:xfrm>
            <a:off x="8874182" y="1517916"/>
            <a:ext cx="3030271" cy="1152127"/>
          </a:xfrm>
        </p:spPr>
        <p:txBody>
          <a:bodyPr/>
          <a:lstStyle/>
          <a:p>
            <a:r>
              <a:rPr lang="fi-FI" sz="2400" dirty="0"/>
              <a:t>Toimintalinja 3: Romaniväestön yhdenvertaisen kohtelun ja palvelujen käytön ja niiden vaikuttavuuden edistäminen peruspalveluissa sekä asumisessa </a:t>
            </a:r>
          </a:p>
        </p:txBody>
      </p:sp>
      <p:sp>
        <p:nvSpPr>
          <p:cNvPr id="2" name="Vuokaaviosymboli: Liitin 1">
            <a:extLst>
              <a:ext uri="{FF2B5EF4-FFF2-40B4-BE49-F238E27FC236}">
                <a16:creationId xmlns:a16="http://schemas.microsoft.com/office/drawing/2014/main" id="{63ABCAF6-AE8A-4567-9222-FDA34F9102F1}"/>
              </a:ext>
            </a:extLst>
          </p:cNvPr>
          <p:cNvSpPr/>
          <p:nvPr/>
        </p:nvSpPr>
        <p:spPr>
          <a:xfrm>
            <a:off x="7406645" y="1128409"/>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7" name="Vuokaaviosymboli: Liitin 6">
            <a:extLst>
              <a:ext uri="{FF2B5EF4-FFF2-40B4-BE49-F238E27FC236}">
                <a16:creationId xmlns:a16="http://schemas.microsoft.com/office/drawing/2014/main" id="{C3ACDDE1-6725-4373-87F2-FD031CB3CC8F}"/>
              </a:ext>
            </a:extLst>
          </p:cNvPr>
          <p:cNvSpPr/>
          <p:nvPr/>
        </p:nvSpPr>
        <p:spPr>
          <a:xfrm>
            <a:off x="7406645" y="4594372"/>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3" name="Vuokaaviosymboli: Liitin 2">
            <a:extLst>
              <a:ext uri="{FF2B5EF4-FFF2-40B4-BE49-F238E27FC236}">
                <a16:creationId xmlns:a16="http://schemas.microsoft.com/office/drawing/2014/main" id="{F1032EB3-2ECA-4A78-90CC-8C1BD2089AA1}"/>
              </a:ext>
            </a:extLst>
          </p:cNvPr>
          <p:cNvSpPr/>
          <p:nvPr/>
        </p:nvSpPr>
        <p:spPr>
          <a:xfrm>
            <a:off x="7406645" y="2321426"/>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Vuokaaviosymboli: Liitin 7">
            <a:extLst>
              <a:ext uri="{FF2B5EF4-FFF2-40B4-BE49-F238E27FC236}">
                <a16:creationId xmlns:a16="http://schemas.microsoft.com/office/drawing/2014/main" id="{C9137B8C-2D20-405A-B9EE-1BC8F6689B03}"/>
              </a:ext>
            </a:extLst>
          </p:cNvPr>
          <p:cNvSpPr/>
          <p:nvPr/>
        </p:nvSpPr>
        <p:spPr>
          <a:xfrm>
            <a:off x="7406645" y="3401355"/>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uokaaviosymboli: Liitin 8">
            <a:extLst>
              <a:ext uri="{FF2B5EF4-FFF2-40B4-BE49-F238E27FC236}">
                <a16:creationId xmlns:a16="http://schemas.microsoft.com/office/drawing/2014/main" id="{46AE36AF-8BF5-40FF-973E-79D9DC64A99F}"/>
              </a:ext>
            </a:extLst>
          </p:cNvPr>
          <p:cNvSpPr/>
          <p:nvPr/>
        </p:nvSpPr>
        <p:spPr>
          <a:xfrm>
            <a:off x="7406645" y="5928226"/>
            <a:ext cx="457200" cy="457200"/>
          </a:xfrm>
          <a:prstGeom prst="flowChartConnector">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23776675"/>
      </p:ext>
    </p:extLst>
  </p:cSld>
  <p:clrMapOvr>
    <a:masterClrMapping/>
  </p:clrMapOvr>
</p:sld>
</file>

<file path=ppt/theme/theme1.xml><?xml version="1.0" encoding="utf-8"?>
<a:theme xmlns:a="http://schemas.openxmlformats.org/drawingml/2006/main" name="Teema2">
  <a:themeElements>
    <a:clrScheme name="Oulu2017">
      <a:dk1>
        <a:sysClr val="windowText" lastClr="000000"/>
      </a:dk1>
      <a:lt1>
        <a:sysClr val="window" lastClr="FFFFFF"/>
      </a:lt1>
      <a:dk2>
        <a:srgbClr val="2D414B"/>
      </a:dk2>
      <a:lt2>
        <a:srgbClr val="D2DCE1"/>
      </a:lt2>
      <a:accent1>
        <a:srgbClr val="E10069"/>
      </a:accent1>
      <a:accent2>
        <a:srgbClr val="00AFD7"/>
      </a:accent2>
      <a:accent3>
        <a:srgbClr val="F08C00"/>
      </a:accent3>
      <a:accent4>
        <a:srgbClr val="2DAA37"/>
      </a:accent4>
      <a:accent5>
        <a:srgbClr val="007896"/>
      </a:accent5>
      <a:accent6>
        <a:srgbClr val="9B004B"/>
      </a:accent6>
      <a:hlink>
        <a:srgbClr val="FFFFFF"/>
      </a:hlink>
      <a:folHlink>
        <a:srgbClr val="FFC5E0"/>
      </a:folHlink>
    </a:clrScheme>
    <a:fontScheme name="Ouka2017">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ema2" id="{6B77CB3A-64D3-4813-9C08-B22E900C931D}" vid="{9B6A426F-5976-42D6-B20B-DB600E8F115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956169F0A4C204F85FE1A337EFAC951" ma:contentTypeVersion="15" ma:contentTypeDescription="Luo uusi asiakirja." ma:contentTypeScope="" ma:versionID="8796504e6ce149bed89b630d59134c06">
  <xsd:schema xmlns:xsd="http://www.w3.org/2001/XMLSchema" xmlns:xs="http://www.w3.org/2001/XMLSchema" xmlns:p="http://schemas.microsoft.com/office/2006/metadata/properties" xmlns:ns1="http://schemas.microsoft.com/sharepoint/v3" xmlns:ns3="36d6a6e8-9368-4aa4-a858-a93e92134df6" xmlns:ns4="3eb2cc9b-0ce0-451b-98c3-19325bfa12e3" targetNamespace="http://schemas.microsoft.com/office/2006/metadata/properties" ma:root="true" ma:fieldsID="680d67ef540352ecc72aebb498acc5a8" ns1:_="" ns3:_="" ns4:_="">
    <xsd:import namespace="http://schemas.microsoft.com/sharepoint/v3"/>
    <xsd:import namespace="36d6a6e8-9368-4aa4-a858-a93e92134df6"/>
    <xsd:import namespace="3eb2cc9b-0ce0-451b-98c3-19325bfa12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Yhtenäisen yhteensopivuuskäytännön ominaisuudet" ma:hidden="true" ma:internalName="_ip_UnifiedCompliancePolicyProperties">
      <xsd:simpleType>
        <xsd:restriction base="dms:Note"/>
      </xsd:simpleType>
    </xsd:element>
    <xsd:element name="_ip_UnifiedCompliancePolicyUIAction" ma:index="20"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d6a6e8-9368-4aa4-a858-a93e92134d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b2cc9b-0ce0-451b-98c3-19325bfa12e3"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E6CC6-2FFB-4820-9899-DE53966AC9D7}">
  <ds:schemaRefs>
    <ds:schemaRef ds:uri="http://schemas.microsoft.com/sharepoint/v3/contenttype/forms"/>
  </ds:schemaRefs>
</ds:datastoreItem>
</file>

<file path=customXml/itemProps2.xml><?xml version="1.0" encoding="utf-8"?>
<ds:datastoreItem xmlns:ds="http://schemas.openxmlformats.org/officeDocument/2006/customXml" ds:itemID="{5BD354C4-325B-4BA8-8F65-19D5180070A9}">
  <ds:schemaRefs>
    <ds:schemaRef ds:uri="http://schemas.openxmlformats.org/package/2006/metadata/core-properties"/>
    <ds:schemaRef ds:uri="http://purl.org/dc/terms/"/>
    <ds:schemaRef ds:uri="36d6a6e8-9368-4aa4-a858-a93e92134df6"/>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3eb2cc9b-0ce0-451b-98c3-19325bfa12e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E017565-F52D-448D-9996-1B7AD0C4C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d6a6e8-9368-4aa4-a858-a93e92134df6"/>
    <ds:schemaRef ds:uri="3eb2cc9b-0ce0-451b-98c3-19325bfa12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Teema2</Template>
  <TotalTime>521</TotalTime>
  <Words>861</Words>
  <Application>Microsoft Office PowerPoint</Application>
  <PresentationFormat>Laajakuva</PresentationFormat>
  <Paragraphs>139</Paragraphs>
  <Slides>12</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Segoe UI</vt:lpstr>
      <vt:lpstr>Teema2</vt:lpstr>
      <vt:lpstr>Oulun kaupungin  MAARO-toimenpiteet</vt:lpstr>
      <vt:lpstr>Suomen romanipolitiikan rakenteet</vt:lpstr>
      <vt:lpstr>PowerPoint-esitys</vt:lpstr>
      <vt:lpstr>PowerPoint-esitys</vt:lpstr>
      <vt:lpstr>MAARO -opas</vt:lpstr>
      <vt:lpstr>Oulun kaupungin  MAARO-ohjelmaa luotsaa Oulun paikallistyöryhmä</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Oulun kaupungin  MAARO-toimenpiteet</dc:title>
  <dc:creator>Lahdenperä Sari</dc:creator>
  <cp:lastModifiedBy>Grönfors Janette (STM)</cp:lastModifiedBy>
  <cp:revision>15</cp:revision>
  <dcterms:created xsi:type="dcterms:W3CDTF">2021-02-19T07:27:56Z</dcterms:created>
  <dcterms:modified xsi:type="dcterms:W3CDTF">2021-03-04T10:16:45Z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8ef749-f464-4495-9b41-5047bcb17145_Enabled">
    <vt:lpwstr>True</vt:lpwstr>
  </property>
  <property fmtid="{D5CDD505-2E9C-101B-9397-08002B2CF9AE}" pid="3" name="MSIP_Label_cb8ef749-f464-4495-9b41-5047bcb17145_SiteId">
    <vt:lpwstr>5cc89a67-fa29-4356-af5d-f436abc7c21b</vt:lpwstr>
  </property>
  <property fmtid="{D5CDD505-2E9C-101B-9397-08002B2CF9AE}" pid="4" name="MSIP_Label_cb8ef749-f464-4495-9b41-5047bcb17145_Owner">
    <vt:lpwstr>sari.lahdenpera@ouka.fi</vt:lpwstr>
  </property>
  <property fmtid="{D5CDD505-2E9C-101B-9397-08002B2CF9AE}" pid="5" name="MSIP_Label_cb8ef749-f464-4495-9b41-5047bcb17145_SetDate">
    <vt:lpwstr>2021-02-19T10:14:17.9921327Z</vt:lpwstr>
  </property>
  <property fmtid="{D5CDD505-2E9C-101B-9397-08002B2CF9AE}" pid="6" name="MSIP_Label_cb8ef749-f464-4495-9b41-5047bcb17145_Name">
    <vt:lpwstr>Muu asiakirja</vt:lpwstr>
  </property>
  <property fmtid="{D5CDD505-2E9C-101B-9397-08002B2CF9AE}" pid="7" name="MSIP_Label_cb8ef749-f464-4495-9b41-5047bcb17145_Application">
    <vt:lpwstr>Microsoft Azure Information Protection</vt:lpwstr>
  </property>
  <property fmtid="{D5CDD505-2E9C-101B-9397-08002B2CF9AE}" pid="8" name="MSIP_Label_cb8ef749-f464-4495-9b41-5047bcb17145_ActionId">
    <vt:lpwstr>6abecca6-7e17-4e79-aefa-06a9f2d9ab95</vt:lpwstr>
  </property>
  <property fmtid="{D5CDD505-2E9C-101B-9397-08002B2CF9AE}" pid="9" name="MSIP_Label_cb8ef749-f464-4495-9b41-5047bcb17145_Extended_MSFT_Method">
    <vt:lpwstr>Automatic</vt:lpwstr>
  </property>
  <property fmtid="{D5CDD505-2E9C-101B-9397-08002B2CF9AE}" pid="10" name="MSIP_Label_e7f2b28d-54cf-44b6-aad9-6a2b7fb652a6_Enabled">
    <vt:lpwstr>True</vt:lpwstr>
  </property>
  <property fmtid="{D5CDD505-2E9C-101B-9397-08002B2CF9AE}" pid="11" name="MSIP_Label_e7f2b28d-54cf-44b6-aad9-6a2b7fb652a6_SiteId">
    <vt:lpwstr>5cc89a67-fa29-4356-af5d-f436abc7c21b</vt:lpwstr>
  </property>
  <property fmtid="{D5CDD505-2E9C-101B-9397-08002B2CF9AE}" pid="12" name="MSIP_Label_e7f2b28d-54cf-44b6-aad9-6a2b7fb652a6_Owner">
    <vt:lpwstr>sari.lahdenpera@ouka.fi</vt:lpwstr>
  </property>
  <property fmtid="{D5CDD505-2E9C-101B-9397-08002B2CF9AE}" pid="13" name="MSIP_Label_e7f2b28d-54cf-44b6-aad9-6a2b7fb652a6_SetDate">
    <vt:lpwstr>2021-02-19T10:14:17.9921327Z</vt:lpwstr>
  </property>
  <property fmtid="{D5CDD505-2E9C-101B-9397-08002B2CF9AE}" pid="14" name="MSIP_Label_e7f2b28d-54cf-44b6-aad9-6a2b7fb652a6_Name">
    <vt:lpwstr>Sisäinen</vt:lpwstr>
  </property>
  <property fmtid="{D5CDD505-2E9C-101B-9397-08002B2CF9AE}" pid="15" name="MSIP_Label_e7f2b28d-54cf-44b6-aad9-6a2b7fb652a6_Application">
    <vt:lpwstr>Microsoft Azure Information Protection</vt:lpwstr>
  </property>
  <property fmtid="{D5CDD505-2E9C-101B-9397-08002B2CF9AE}" pid="16" name="MSIP_Label_e7f2b28d-54cf-44b6-aad9-6a2b7fb652a6_ActionId">
    <vt:lpwstr>6abecca6-7e17-4e79-aefa-06a9f2d9ab95</vt:lpwstr>
  </property>
  <property fmtid="{D5CDD505-2E9C-101B-9397-08002B2CF9AE}" pid="17" name="MSIP_Label_e7f2b28d-54cf-44b6-aad9-6a2b7fb652a6_Parent">
    <vt:lpwstr>cb8ef749-f464-4495-9b41-5047bcb17145</vt:lpwstr>
  </property>
  <property fmtid="{D5CDD505-2E9C-101B-9397-08002B2CF9AE}" pid="18" name="MSIP_Label_e7f2b28d-54cf-44b6-aad9-6a2b7fb652a6_Extended_MSFT_Method">
    <vt:lpwstr>Automatic</vt:lpwstr>
  </property>
  <property fmtid="{D5CDD505-2E9C-101B-9397-08002B2CF9AE}" pid="19" name="Sensitivity">
    <vt:lpwstr>Muu asiakirja Sisäinen</vt:lpwstr>
  </property>
  <property fmtid="{D5CDD505-2E9C-101B-9397-08002B2CF9AE}" pid="20" name="ContentTypeId">
    <vt:lpwstr>0x0101008956169F0A4C204F85FE1A337EFAC951</vt:lpwstr>
  </property>
</Properties>
</file>