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4" r:id="rId2"/>
    <p:sldId id="286" r:id="rId3"/>
    <p:sldId id="288" r:id="rId4"/>
    <p:sldId id="282" r:id="rId5"/>
    <p:sldId id="283" r:id="rId6"/>
    <p:sldId id="290" r:id="rId7"/>
    <p:sldId id="267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CA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420" autoAdjust="0"/>
  </p:normalViewPr>
  <p:slideViewPr>
    <p:cSldViewPr snapToGrid="0" showGuides="1">
      <p:cViewPr varScale="1">
        <p:scale>
          <a:sx n="106" d="100"/>
          <a:sy n="106" d="100"/>
        </p:scale>
        <p:origin x="7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90"/>
    </p:cViewPr>
  </p:sorterViewPr>
  <p:notesViewPr>
    <p:cSldViewPr snapToGrid="0" showGuides="1">
      <p:cViewPr varScale="1">
        <p:scale>
          <a:sx n="86" d="100"/>
          <a:sy n="86" d="100"/>
        </p:scale>
        <p:origin x="277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47873-B102-4514-94B5-8ED60A2BCB51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5F506-64A6-4FE0-831B-F6F4FBCF80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3869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287AB-2206-4F77-A423-85FD97404A4D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4A3D8-BBC7-401E-A6FA-1769658283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641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4A3D8-BBC7-401E-A6FA-17696582833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042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217" y="0"/>
            <a:ext cx="446095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87940" y="2221590"/>
            <a:ext cx="7149830" cy="2387600"/>
          </a:xfr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5000"/>
            </a:lvl1pPr>
          </a:lstStyle>
          <a:p>
            <a:r>
              <a:rPr lang="fi-FI"/>
              <a:t>Muokkaa perustyyl. napsautt.</a:t>
            </a:r>
            <a:endParaRPr lang="en-GB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787940" y="4688731"/>
            <a:ext cx="7149830" cy="162938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4" y="555999"/>
            <a:ext cx="2716907" cy="82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44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88400" y="2304000"/>
            <a:ext cx="3501498" cy="387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01E-BC91-47F6-BBE7-A638C5C85BC2}" type="datetime1">
              <a:rPr lang="en-GB" smtClean="0"/>
              <a:t>15/09/2020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Kaavion paikkamerkki 8"/>
          <p:cNvSpPr>
            <a:spLocks noGrp="1"/>
          </p:cNvSpPr>
          <p:nvPr>
            <p:ph type="chart" sz="quarter" idx="13"/>
          </p:nvPr>
        </p:nvSpPr>
        <p:spPr>
          <a:xfrm>
            <a:off x="4435813" y="2303463"/>
            <a:ext cx="6937442" cy="3870325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fi-FI"/>
              <a:t>Lisää kaavio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83627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5407-8F7B-4224-8961-BF3EBA368BAE}" type="datetime1">
              <a:rPr lang="en-GB" smtClean="0"/>
              <a:t>15/09/2020</a:t>
            </a:fld>
            <a:endParaRPr lang="en-GB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666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FD6E-9D7D-45BF-8A1B-8D32E89EAEED}" type="datetime1">
              <a:rPr lang="en-GB" smtClean="0"/>
              <a:t>15/09/2020</a:t>
            </a:fld>
            <a:endParaRPr lang="en-GB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998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siv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" y="1016"/>
            <a:ext cx="12188388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87940" y="1637931"/>
            <a:ext cx="8297694" cy="1416555"/>
          </a:xfr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5000"/>
            </a:lvl1pPr>
          </a:lstStyle>
          <a:p>
            <a:r>
              <a:rPr lang="fi-FI"/>
              <a:t>Muokkaa perustyyl.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311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siv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788" y="0"/>
            <a:ext cx="5127249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87940" y="1637931"/>
            <a:ext cx="8297694" cy="1416555"/>
          </a:xfr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5000"/>
            </a:lvl1pPr>
          </a:lstStyle>
          <a:p>
            <a:r>
              <a:rPr lang="fi-FI"/>
              <a:t>Muokkaa perustyyl.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300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sivu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00"/>
            <a:ext cx="12188388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87940" y="1060315"/>
            <a:ext cx="6391073" cy="2286000"/>
          </a:xfr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5000"/>
            </a:lvl1pPr>
          </a:lstStyle>
          <a:p>
            <a:r>
              <a:rPr lang="fi-FI"/>
              <a:t>Muokkaa perustyyl.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247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217" y="0"/>
            <a:ext cx="4460950" cy="6858000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4" y="555999"/>
            <a:ext cx="2716907" cy="820371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87940" y="2853888"/>
            <a:ext cx="8239328" cy="930172"/>
          </a:xfrm>
        </p:spPr>
        <p:txBody>
          <a:bodyPr anchor="b" anchorCtr="0">
            <a:noAutofit/>
          </a:bodyPr>
          <a:lstStyle>
            <a:lvl1pPr algn="l">
              <a:lnSpc>
                <a:spcPct val="90000"/>
              </a:lnSpc>
              <a:defRPr sz="5000"/>
            </a:lvl1pPr>
          </a:lstStyle>
          <a:p>
            <a:r>
              <a:rPr lang="fi-FI"/>
              <a:t>Muokkaa perustyyl. napsautt.</a:t>
            </a:r>
            <a:endParaRPr lang="en-GB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787940" y="4027251"/>
            <a:ext cx="8239328" cy="229086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97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E190-C3B8-4F0D-BC5A-414A6F0316F6}" type="datetime1">
              <a:rPr lang="en-GB" smtClean="0"/>
              <a:t>15/09/2020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Opetushallitus</a:t>
            </a:r>
            <a:endParaRPr lang="en-GB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07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kaa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3380" y="5972452"/>
            <a:ext cx="3695374" cy="88328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E190-C3B8-4F0D-BC5A-414A6F0316F6}" type="datetime1">
              <a:rPr lang="en-GB" smtClean="0"/>
              <a:t>15/09/2020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Opetushallitus</a:t>
            </a:r>
            <a:endParaRPr lang="en-GB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275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umeroitu sisältö kaa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3380" y="5972452"/>
            <a:ext cx="3695374" cy="88328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5600" indent="-355600">
              <a:buFont typeface="+mj-lt"/>
              <a:buAutoNum type="arabicPeriod"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1DD6-A57F-432F-B3DA-3FB44A7235C5}" type="datetime1">
              <a:rPr lang="en-GB" smtClean="0"/>
              <a:t>15/09/2020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0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ä kaa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3380" y="5972452"/>
            <a:ext cx="3695374" cy="88328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88400" y="2304000"/>
            <a:ext cx="5320570" cy="387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2304000"/>
            <a:ext cx="5530174" cy="387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98F3-4007-4DAB-AE93-8719731555AB}" type="datetime1">
              <a:rPr lang="en-GB" smtClean="0"/>
              <a:t>15/09/2020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ni kuv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88400" y="2304000"/>
            <a:ext cx="5320570" cy="387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58CC6-DA49-4941-84B4-31EA1C59D22D}" type="datetime1">
              <a:rPr lang="en-GB" smtClean="0"/>
              <a:t>15/09/2020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6303963" y="2403475"/>
            <a:ext cx="5000625" cy="3443288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4030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ni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88400" y="2304000"/>
            <a:ext cx="5320570" cy="387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375B-2A7A-47FC-AFAA-0D464918E174}" type="datetime1">
              <a:rPr lang="en-GB" smtClean="0"/>
              <a:t>15/09/2020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6303963" y="2403475"/>
            <a:ext cx="5888037" cy="3443288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20603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B7CE-E7D2-4D7E-BC43-EB944411322E}" type="datetime1">
              <a:rPr lang="en-GB" smtClean="0"/>
              <a:t>15/09/2020</a:t>
            </a:fld>
            <a:endParaRPr lang="en-GB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/>
          </p:nvPr>
        </p:nvSpPr>
        <p:spPr>
          <a:xfrm>
            <a:off x="887209" y="612775"/>
            <a:ext cx="10435785" cy="522446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560004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dian paikkamerkki 5"/>
          <p:cNvSpPr>
            <a:spLocks noGrp="1"/>
          </p:cNvSpPr>
          <p:nvPr>
            <p:ph type="media" sz="quarter" idx="14"/>
          </p:nvPr>
        </p:nvSpPr>
        <p:spPr>
          <a:xfrm>
            <a:off x="887209" y="612775"/>
            <a:ext cx="10435785" cy="522446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medialeike napsauttamalla kuvaketta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B7CE-E7D2-4D7E-BC43-EB944411322E}" type="datetime1">
              <a:rPr lang="en-GB" smtClean="0"/>
              <a:t>15/09/2020</a:t>
            </a:fld>
            <a:endParaRPr lang="en-GB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7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89560" y="8223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89560" y="2305455"/>
            <a:ext cx="10515600" cy="38715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96568" y="6305687"/>
            <a:ext cx="883594" cy="2623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fld id="{01A38EDB-82B5-47B3-B9C1-99B3AA4BAD8E}" type="datetime1">
              <a:rPr lang="en-GB" smtClean="0"/>
              <a:t>15/09/2020</a:t>
            </a:fld>
            <a:endParaRPr lang="en-GB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780162" y="6305687"/>
            <a:ext cx="4328808" cy="2623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r>
              <a:rPr lang="en-GB"/>
              <a:t>Opetushallitus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554508" y="6305687"/>
            <a:ext cx="818748" cy="2623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fld id="{A6E131DE-DA31-4CDF-828A-8EB206A3CD1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uora yhdysviiva 9"/>
          <p:cNvCxnSpPr/>
          <p:nvPr/>
        </p:nvCxnSpPr>
        <p:spPr>
          <a:xfrm>
            <a:off x="1704975" y="6411384"/>
            <a:ext cx="0" cy="72000"/>
          </a:xfrm>
          <a:prstGeom prst="line">
            <a:avLst/>
          </a:prstGeom>
          <a:ln w="15875">
            <a:solidFill>
              <a:srgbClr val="5BCA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693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7" r:id="rId3"/>
    <p:sldLayoutId id="2147483656" r:id="rId4"/>
    <p:sldLayoutId id="2147483652" r:id="rId5"/>
    <p:sldLayoutId id="2147483657" r:id="rId6"/>
    <p:sldLayoutId id="2147483658" r:id="rId7"/>
    <p:sldLayoutId id="2147483659" r:id="rId8"/>
    <p:sldLayoutId id="2147483666" r:id="rId9"/>
    <p:sldLayoutId id="2147483660" r:id="rId10"/>
    <p:sldLayoutId id="2147483654" r:id="rId11"/>
    <p:sldLayoutId id="2147483655" r:id="rId12"/>
    <p:sldLayoutId id="2147483661" r:id="rId13"/>
    <p:sldLayoutId id="2147483665" r:id="rId14"/>
    <p:sldLayoutId id="2147483662" r:id="rId15"/>
    <p:sldLayoutId id="2147483663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lnSpc>
          <a:spcPct val="95000"/>
        </a:lnSpc>
        <a:spcBef>
          <a:spcPts val="0"/>
        </a:spcBef>
        <a:spcAft>
          <a:spcPts val="15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95350" indent="-447675" algn="l" defTabSz="914400" rtl="0" eaLnBrk="1" latinLnBrk="0" hangingPunct="1">
        <a:lnSpc>
          <a:spcPct val="95000"/>
        </a:lnSpc>
        <a:spcBef>
          <a:spcPts val="0"/>
        </a:spcBef>
        <a:spcAft>
          <a:spcPts val="15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439863" indent="-457200" algn="l" defTabSz="914400" rtl="0" eaLnBrk="1" latinLnBrk="0" hangingPunct="1">
        <a:lnSpc>
          <a:spcPct val="95000"/>
        </a:lnSpc>
        <a:spcBef>
          <a:spcPts val="0"/>
        </a:spcBef>
        <a:spcAft>
          <a:spcPts val="1500"/>
        </a:spcAft>
        <a:buClr>
          <a:schemeClr val="tx2"/>
        </a:buClr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701800" indent="-261938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850" indent="-27305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usanna.rajala@oph.fi" TargetMode="External"/><Relationship Id="rId2" Type="http://schemas.openxmlformats.org/officeDocument/2006/relationships/hyperlink" Target="mailto:miriam.schwartz@oph.fi" TargetMode="Externa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87940" y="1451296"/>
            <a:ext cx="7149830" cy="3980784"/>
          </a:xfrm>
        </p:spPr>
        <p:txBody>
          <a:bodyPr/>
          <a:lstStyle/>
          <a:p>
            <a:r>
              <a:rPr lang="fi-FI" sz="5400" dirty="0"/>
              <a:t>Romanikielen elvytysohjelma</a:t>
            </a:r>
            <a:endParaRPr lang="en-GB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989276" y="5697792"/>
            <a:ext cx="7149830" cy="66393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it-IT" dirty="0"/>
              <a:t>Susanna Rajala ja Miriam Schwartz, Opetushallitus</a:t>
            </a:r>
          </a:p>
          <a:p>
            <a:pPr>
              <a:spcAft>
                <a:spcPts val="0"/>
              </a:spcAft>
            </a:pPr>
            <a:r>
              <a:rPr lang="it-IT" dirty="0"/>
              <a:t>Romaniasiain neuvottelupäivän webinaari 16.9.2020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3B918D90-4826-484F-AE1B-E7CE58CB23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514631"/>
            <a:ext cx="3022600" cy="866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43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0F9D99-1BF7-44D3-8E01-0CCEA8E74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559" y="822328"/>
            <a:ext cx="11142907" cy="1325563"/>
          </a:xfrm>
        </p:spPr>
        <p:txBody>
          <a:bodyPr/>
          <a:lstStyle/>
          <a:p>
            <a:r>
              <a:rPr lang="fi-FI" dirty="0"/>
              <a:t>Romanikielen elvytysohjelma on Suomen</a:t>
            </a:r>
            <a:br>
              <a:rPr lang="fi-FI" dirty="0"/>
            </a:br>
            <a:r>
              <a:rPr lang="fi-FI" dirty="0"/>
              <a:t>romanipoliittisen ohjelman 2018–2022 toimenpide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4AE58F0-BB20-4C75-8C62-EDD2AE00F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Sosiaali- ja terveysministeriö julkisti 18.5.2018 Suomen romanipoliittisen ohjelman (ROMPO 2).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Ohjelman päätavoite on tukea romanien myönteisesti jatkunutta yhteiskunnallista integraatiota sekä kielellisten, kulttuuristen ja sosiaalisten oikeuksien myönteistä kehitystä.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Neljäs toimintalinja ”Romanikielen, taiteen ja -kulttuurin säilymisen ja kehittymisen tukeminen” sisältää yhteensä 17 toimenpidettä, joista toimenpide 48 Romanikielen elvyttämisen kansallisen toimenpideohjelman laatiminen on asetettu korkeimman prioriteetin asemaan. 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AC87D2-1D8C-4573-8E53-7277996BB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1DD6-A57F-432F-B3DA-3FB44A7235C5}" type="datetime1">
              <a:rPr lang="en-GB" smtClean="0"/>
              <a:t>15/09/2020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8E8768C-B280-4F53-BECC-E3A103120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990E554-72C7-40F9-BB65-99AA15982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677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3A54F2-2CE5-41B3-A495-828741170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Kohti romanikielen elvytysohjelmaa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7E53A6E-9921-4D67-B9D5-0B616DD4A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Valmistelun taustalla on monien tahojen ja henkilöiden työtä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/>
              <a:t>Rompo</a:t>
            </a:r>
            <a:r>
              <a:rPr lang="fi-FI" dirty="0"/>
              <a:t> 2:n toimenpiteen esivalmistelua </a:t>
            </a:r>
            <a:r>
              <a:rPr lang="fi-FI" dirty="0" err="1"/>
              <a:t>Ronkissa</a:t>
            </a:r>
            <a:r>
              <a:rPr lang="fi-FI" dirty="0"/>
              <a:t> alkuvuonna 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Asia siirtyi romanikielen lautakunnan käsiteltäväksi maaliskuussa 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Syksyllä 2019 romanikielen lautakunta esitteli ajatuksen elvytysohjelmasta opetusministeri Li Anderssonille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Romanikielen elvytysohjelman laatiminen merkittiin vuonna 2020 opetus- ja kulttuuriministeriön ja Opetushallituksen väliseen tulossopimukseen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E6296E1-2A23-4962-93EF-5F5DC27EF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D9CB1F0-5AAB-4D8C-94E7-7BDCB444A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89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D793151-8BAD-4719-B715-232FF1C0E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560" y="475307"/>
            <a:ext cx="10246614" cy="796998"/>
          </a:xfrm>
        </p:spPr>
        <p:txBody>
          <a:bodyPr/>
          <a:lstStyle/>
          <a:p>
            <a:r>
              <a:rPr lang="fi-FI" dirty="0"/>
              <a:t>Valmistelu Opetushallituksessa 2020–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31A3306-5A64-4C8C-BFF6-9A4F0EE82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064" y="1186004"/>
            <a:ext cx="10502020" cy="519669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Varsinainen</a:t>
            </a:r>
            <a:r>
              <a:rPr lang="en-US" dirty="0"/>
              <a:t> </a:t>
            </a:r>
            <a:r>
              <a:rPr lang="en-US" dirty="0" err="1"/>
              <a:t>romanikielen</a:t>
            </a:r>
            <a:r>
              <a:rPr lang="en-US" dirty="0"/>
              <a:t> </a:t>
            </a:r>
            <a:r>
              <a:rPr lang="en-US" dirty="0" err="1"/>
              <a:t>elvytysohjelman</a:t>
            </a:r>
            <a:r>
              <a:rPr lang="en-US" dirty="0"/>
              <a:t> </a:t>
            </a:r>
            <a:r>
              <a:rPr lang="en-US" dirty="0" err="1"/>
              <a:t>valmistelutyö</a:t>
            </a:r>
            <a:r>
              <a:rPr lang="en-US" dirty="0"/>
              <a:t> </a:t>
            </a:r>
            <a:r>
              <a:rPr lang="en-US" dirty="0" err="1"/>
              <a:t>käynnistyi</a:t>
            </a:r>
            <a:r>
              <a:rPr lang="en-US" dirty="0"/>
              <a:t> </a:t>
            </a:r>
            <a:r>
              <a:rPr lang="en-US" dirty="0" err="1"/>
              <a:t>kesällä</a:t>
            </a:r>
            <a:r>
              <a:rPr lang="en-US" dirty="0"/>
              <a:t> 2020,        </a:t>
            </a:r>
            <a:r>
              <a:rPr lang="en-US" dirty="0" err="1"/>
              <a:t>kun</a:t>
            </a:r>
            <a:r>
              <a:rPr lang="en-US" dirty="0"/>
              <a:t> Opetushallitus </a:t>
            </a:r>
            <a:r>
              <a:rPr lang="en-US" dirty="0" err="1"/>
              <a:t>asetti</a:t>
            </a:r>
            <a:r>
              <a:rPr lang="en-US" dirty="0"/>
              <a:t> </a:t>
            </a:r>
            <a:r>
              <a:rPr lang="en-US" dirty="0" err="1"/>
              <a:t>elvytysohjelmalle</a:t>
            </a:r>
            <a:r>
              <a:rPr lang="en-US" dirty="0"/>
              <a:t> </a:t>
            </a:r>
            <a:r>
              <a:rPr lang="en-US" dirty="0" err="1"/>
              <a:t>asiantuntijaryhmän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Asiantuntijaryhmän</a:t>
            </a:r>
            <a:r>
              <a:rPr lang="en-US" dirty="0"/>
              <a:t> </a:t>
            </a:r>
            <a:r>
              <a:rPr lang="en-US" dirty="0" err="1"/>
              <a:t>puheenjohtajana</a:t>
            </a:r>
            <a:r>
              <a:rPr lang="en-US" dirty="0"/>
              <a:t> </a:t>
            </a:r>
            <a:r>
              <a:rPr lang="en-US" dirty="0" err="1"/>
              <a:t>toimii</a:t>
            </a:r>
            <a:r>
              <a:rPr lang="en-US" dirty="0"/>
              <a:t> </a:t>
            </a:r>
            <a:r>
              <a:rPr lang="en-US" dirty="0" err="1"/>
              <a:t>yksikön</a:t>
            </a:r>
            <a:r>
              <a:rPr lang="en-US" dirty="0"/>
              <a:t> </a:t>
            </a:r>
            <a:r>
              <a:rPr lang="en-US" dirty="0" err="1"/>
              <a:t>päällikkö</a:t>
            </a:r>
            <a:r>
              <a:rPr lang="en-US" dirty="0"/>
              <a:t> Leena </a:t>
            </a:r>
            <a:r>
              <a:rPr lang="en-US" dirty="0" err="1"/>
              <a:t>Nissilä</a:t>
            </a:r>
            <a:r>
              <a:rPr lang="en-US" dirty="0"/>
              <a:t> </a:t>
            </a:r>
            <a:r>
              <a:rPr lang="en-US" dirty="0" err="1"/>
              <a:t>Opetushallituksesta</a:t>
            </a:r>
            <a:r>
              <a:rPr lang="en-US" dirty="0"/>
              <a:t> ja </a:t>
            </a:r>
            <a:r>
              <a:rPr lang="en-US" dirty="0" err="1"/>
              <a:t>varapuheenjohtajana</a:t>
            </a:r>
            <a:r>
              <a:rPr lang="en-US" dirty="0"/>
              <a:t> </a:t>
            </a:r>
            <a:r>
              <a:rPr lang="en-US" dirty="0" err="1"/>
              <a:t>opetusneuvos</a:t>
            </a:r>
            <a:r>
              <a:rPr lang="en-US" dirty="0"/>
              <a:t> Henry </a:t>
            </a:r>
            <a:r>
              <a:rPr lang="en-US" dirty="0" err="1"/>
              <a:t>Hedman</a:t>
            </a:r>
            <a:r>
              <a:rPr lang="en-US" dirty="0"/>
              <a:t>         </a:t>
            </a:r>
            <a:r>
              <a:rPr lang="en-US" dirty="0" err="1"/>
              <a:t>Helsingin</a:t>
            </a:r>
            <a:r>
              <a:rPr lang="en-US" dirty="0"/>
              <a:t> </a:t>
            </a:r>
            <a:r>
              <a:rPr lang="en-US" dirty="0" err="1"/>
              <a:t>yliopistosta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Asiantuntijaryhmän</a:t>
            </a:r>
            <a:r>
              <a:rPr lang="en-US" dirty="0"/>
              <a:t> </a:t>
            </a:r>
            <a:r>
              <a:rPr lang="en-US" dirty="0" err="1"/>
              <a:t>jäsenet</a:t>
            </a:r>
            <a:r>
              <a:rPr lang="en-US" dirty="0"/>
              <a:t> </a:t>
            </a:r>
            <a:r>
              <a:rPr lang="en-US" dirty="0" err="1"/>
              <a:t>ovat</a:t>
            </a:r>
            <a:r>
              <a:rPr lang="en-US" dirty="0"/>
              <a:t> </a:t>
            </a:r>
            <a:r>
              <a:rPr lang="en-US" dirty="0" err="1"/>
              <a:t>professori</a:t>
            </a:r>
            <a:r>
              <a:rPr lang="en-US" dirty="0"/>
              <a:t> </a:t>
            </a:r>
            <a:r>
              <a:rPr lang="en-US" dirty="0" err="1"/>
              <a:t>Riho</a:t>
            </a:r>
            <a:r>
              <a:rPr lang="en-US" dirty="0"/>
              <a:t> </a:t>
            </a:r>
            <a:r>
              <a:rPr lang="en-US" dirty="0" err="1"/>
              <a:t>Grünthal</a:t>
            </a:r>
            <a:r>
              <a:rPr lang="en-US" dirty="0"/>
              <a:t> (</a:t>
            </a:r>
            <a:r>
              <a:rPr lang="en-US" dirty="0" err="1"/>
              <a:t>Helsingin</a:t>
            </a:r>
            <a:r>
              <a:rPr lang="en-US" dirty="0"/>
              <a:t> </a:t>
            </a:r>
            <a:r>
              <a:rPr lang="en-US" dirty="0" err="1"/>
              <a:t>yliopisto</a:t>
            </a:r>
            <a:r>
              <a:rPr lang="en-US" dirty="0"/>
              <a:t>), </a:t>
            </a:r>
            <a:r>
              <a:rPr lang="en-US" dirty="0" err="1"/>
              <a:t>professori</a:t>
            </a:r>
            <a:r>
              <a:rPr lang="en-US" dirty="0"/>
              <a:t> (</a:t>
            </a:r>
            <a:r>
              <a:rPr lang="en-US" dirty="0" err="1"/>
              <a:t>em</a:t>
            </a:r>
            <a:r>
              <a:rPr lang="en-US" dirty="0"/>
              <a:t>.) Leena Huss (Uppsala </a:t>
            </a:r>
            <a:r>
              <a:rPr lang="en-US" dirty="0" err="1"/>
              <a:t>universitet</a:t>
            </a:r>
            <a:r>
              <a:rPr lang="en-US" dirty="0"/>
              <a:t>), </a:t>
            </a:r>
            <a:r>
              <a:rPr lang="en-US" dirty="0" err="1"/>
              <a:t>romanikielen</a:t>
            </a:r>
            <a:r>
              <a:rPr lang="en-US" dirty="0"/>
              <a:t> </a:t>
            </a:r>
            <a:r>
              <a:rPr lang="en-US" dirty="0" err="1"/>
              <a:t>opettajat</a:t>
            </a:r>
            <a:r>
              <a:rPr lang="en-US" dirty="0"/>
              <a:t>                Tenho Lindström (Kokkola) ja Tanja </a:t>
            </a:r>
            <a:r>
              <a:rPr lang="en-US" dirty="0" err="1"/>
              <a:t>Svarts</a:t>
            </a:r>
            <a:r>
              <a:rPr lang="en-US" dirty="0"/>
              <a:t> Lindgren (</a:t>
            </a:r>
            <a:r>
              <a:rPr lang="en-US" dirty="0" err="1"/>
              <a:t>Paltamo</a:t>
            </a:r>
            <a:r>
              <a:rPr lang="en-US" dirty="0"/>
              <a:t>), </a:t>
            </a:r>
            <a:r>
              <a:rPr lang="en-US" dirty="0" err="1"/>
              <a:t>erityisasiantuntija</a:t>
            </a:r>
            <a:r>
              <a:rPr lang="en-US" dirty="0"/>
              <a:t> Matti Räsänen (</a:t>
            </a:r>
            <a:r>
              <a:rPr lang="en-US" dirty="0" err="1"/>
              <a:t>Kotimaisten</a:t>
            </a:r>
            <a:r>
              <a:rPr lang="en-US" dirty="0"/>
              <a:t> </a:t>
            </a:r>
            <a:r>
              <a:rPr lang="en-US" dirty="0" err="1"/>
              <a:t>kielten</a:t>
            </a:r>
            <a:r>
              <a:rPr lang="en-US" dirty="0"/>
              <a:t> </a:t>
            </a:r>
            <a:r>
              <a:rPr lang="en-US" dirty="0" err="1"/>
              <a:t>keskus</a:t>
            </a:r>
            <a:r>
              <a:rPr lang="en-US" dirty="0"/>
              <a:t>) ja </a:t>
            </a:r>
            <a:r>
              <a:rPr lang="en-US" dirty="0" err="1"/>
              <a:t>toiminnanjohtaja</a:t>
            </a:r>
            <a:r>
              <a:rPr lang="en-US" dirty="0"/>
              <a:t> Tuula Åkerlund (Romano Missio ry).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Sihteereinä</a:t>
            </a:r>
            <a:r>
              <a:rPr lang="en-US" dirty="0"/>
              <a:t> </a:t>
            </a:r>
            <a:r>
              <a:rPr lang="en-US" dirty="0" err="1"/>
              <a:t>toimivat</a:t>
            </a:r>
            <a:r>
              <a:rPr lang="en-US" dirty="0"/>
              <a:t> Miriam Schwartz ja Susanna Rajala </a:t>
            </a:r>
            <a:r>
              <a:rPr lang="en-US" dirty="0" err="1"/>
              <a:t>Opetushallituksesta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Elvytysohjelman</a:t>
            </a:r>
            <a:r>
              <a:rPr lang="en-US" dirty="0"/>
              <a:t> </a:t>
            </a:r>
            <a:r>
              <a:rPr lang="en-US" dirty="0" err="1"/>
              <a:t>ohjausryhmänä</a:t>
            </a:r>
            <a:r>
              <a:rPr lang="en-US" dirty="0"/>
              <a:t> </a:t>
            </a:r>
            <a:r>
              <a:rPr lang="en-US" dirty="0" err="1"/>
              <a:t>toimii</a:t>
            </a:r>
            <a:r>
              <a:rPr lang="en-US" dirty="0"/>
              <a:t> </a:t>
            </a:r>
            <a:r>
              <a:rPr lang="en-US" dirty="0" err="1"/>
              <a:t>Opetushallituksen</a:t>
            </a:r>
            <a:r>
              <a:rPr lang="en-US" dirty="0"/>
              <a:t> </a:t>
            </a:r>
            <a:r>
              <a:rPr lang="en-US" dirty="0" err="1"/>
              <a:t>romanien</a:t>
            </a:r>
            <a:r>
              <a:rPr lang="en-US" dirty="0"/>
              <a:t> </a:t>
            </a:r>
            <a:r>
              <a:rPr lang="en-US" dirty="0" err="1"/>
              <a:t>koulutuksen</a:t>
            </a:r>
            <a:r>
              <a:rPr lang="en-US" dirty="0"/>
              <a:t> </a:t>
            </a:r>
            <a:r>
              <a:rPr lang="en-US" dirty="0" err="1"/>
              <a:t>kehittämistä</a:t>
            </a:r>
            <a:r>
              <a:rPr lang="en-US" dirty="0"/>
              <a:t> </a:t>
            </a:r>
            <a:r>
              <a:rPr lang="en-US" dirty="0" err="1"/>
              <a:t>tukeva</a:t>
            </a:r>
            <a:r>
              <a:rPr lang="en-US" dirty="0"/>
              <a:t> </a:t>
            </a:r>
            <a:r>
              <a:rPr lang="en-US" dirty="0" err="1"/>
              <a:t>ohjausryhmä</a:t>
            </a:r>
            <a:r>
              <a:rPr lang="en-US" dirty="0"/>
              <a:t> (</a:t>
            </a:r>
            <a:r>
              <a:rPr lang="en-US" dirty="0" err="1"/>
              <a:t>pj</a:t>
            </a:r>
            <a:r>
              <a:rPr lang="en-US" dirty="0"/>
              <a:t>. Aila Paloniemi)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633D1A-2DAD-4943-8DC3-02539310D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1DD6-A57F-432F-B3DA-3FB44A7235C5}" type="datetime1">
              <a:rPr lang="en-GB" smtClean="0"/>
              <a:t>15/09/2020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2435CEC-2EA3-4BEE-9526-7CEBEDAE5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Opetushalli</a:t>
            </a:r>
            <a:endParaRPr lang="en-GB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4B585C7-6EA0-48CA-A704-E10AAEA9A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527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0A0839-B45C-4311-A9CF-41954B394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560" y="822329"/>
            <a:ext cx="10515600" cy="762028"/>
          </a:xfrm>
        </p:spPr>
        <p:txBody>
          <a:bodyPr/>
          <a:lstStyle/>
          <a:p>
            <a:r>
              <a:rPr lang="fi-FI" dirty="0"/>
              <a:t>Asiantuntijakuulemiset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B5B8DC-85F5-4C8E-A16B-5C6477AC8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559" y="1702051"/>
            <a:ext cx="10807929" cy="460363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On </a:t>
            </a:r>
            <a:r>
              <a:rPr lang="en-US" dirty="0" err="1"/>
              <a:t>tärkeää</a:t>
            </a:r>
            <a:r>
              <a:rPr lang="en-US" dirty="0"/>
              <a:t> </a:t>
            </a:r>
            <a:r>
              <a:rPr lang="en-US" dirty="0" err="1"/>
              <a:t>saada</a:t>
            </a:r>
            <a:r>
              <a:rPr lang="en-US" dirty="0"/>
              <a:t> </a:t>
            </a:r>
            <a:r>
              <a:rPr lang="en-US" dirty="0" err="1"/>
              <a:t>monipuolista</a:t>
            </a:r>
            <a:r>
              <a:rPr lang="en-US" dirty="0"/>
              <a:t> </a:t>
            </a:r>
            <a:r>
              <a:rPr lang="en-US" dirty="0" err="1"/>
              <a:t>asiantuntemusta</a:t>
            </a:r>
            <a:r>
              <a:rPr lang="en-US" dirty="0"/>
              <a:t> </a:t>
            </a:r>
            <a:r>
              <a:rPr lang="en-US" dirty="0" err="1"/>
              <a:t>ohjelman</a:t>
            </a:r>
            <a:r>
              <a:rPr lang="en-US" dirty="0"/>
              <a:t> </a:t>
            </a:r>
            <a:r>
              <a:rPr lang="en-US" dirty="0" err="1"/>
              <a:t>laatijoiden</a:t>
            </a:r>
            <a:r>
              <a:rPr lang="en-US" dirty="0"/>
              <a:t> </a:t>
            </a:r>
            <a:r>
              <a:rPr lang="en-US" dirty="0" err="1"/>
              <a:t>käyttöön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Tarvitaan</a:t>
            </a:r>
            <a:r>
              <a:rPr lang="en-US" dirty="0"/>
              <a:t> </a:t>
            </a:r>
            <a:r>
              <a:rPr lang="en-US" dirty="0" err="1"/>
              <a:t>kuultavaksi</a:t>
            </a:r>
            <a:r>
              <a:rPr lang="en-US" dirty="0"/>
              <a:t> (</a:t>
            </a:r>
            <a:r>
              <a:rPr lang="en-US" dirty="0" err="1"/>
              <a:t>huom</a:t>
            </a:r>
            <a:r>
              <a:rPr lang="en-US" dirty="0"/>
              <a:t>. </a:t>
            </a:r>
            <a:r>
              <a:rPr lang="en-US" dirty="0" err="1"/>
              <a:t>koronarajoitteet</a:t>
            </a:r>
            <a:r>
              <a:rPr lang="en-US" dirty="0"/>
              <a:t>) </a:t>
            </a:r>
            <a:r>
              <a:rPr lang="en-US" dirty="0" err="1"/>
              <a:t>monia</a:t>
            </a:r>
            <a:r>
              <a:rPr lang="en-US" dirty="0"/>
              <a:t> </a:t>
            </a:r>
            <a:r>
              <a:rPr lang="en-US" dirty="0" err="1"/>
              <a:t>henkilöitä</a:t>
            </a:r>
            <a:r>
              <a:rPr lang="en-US" dirty="0"/>
              <a:t> ja </a:t>
            </a:r>
            <a:r>
              <a:rPr lang="en-US" dirty="0" err="1"/>
              <a:t>tahoja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 err="1"/>
              <a:t>muun</a:t>
            </a:r>
            <a:r>
              <a:rPr lang="en-US" dirty="0"/>
              <a:t> </a:t>
            </a:r>
            <a:r>
              <a:rPr lang="en-US" dirty="0" err="1"/>
              <a:t>muassa</a:t>
            </a:r>
            <a:r>
              <a:rPr lang="en-US" dirty="0"/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kielilainsäädännön</a:t>
            </a:r>
            <a:r>
              <a:rPr lang="en-US" dirty="0"/>
              <a:t> </a:t>
            </a:r>
            <a:r>
              <a:rPr lang="en-US" dirty="0" err="1"/>
              <a:t>osaamista</a:t>
            </a:r>
            <a:r>
              <a:rPr lang="en-US" dirty="0"/>
              <a:t> &gt; </a:t>
            </a:r>
            <a:r>
              <a:rPr lang="en-US" dirty="0" err="1"/>
              <a:t>oikeusministeriön</a:t>
            </a:r>
            <a:r>
              <a:rPr lang="en-US" dirty="0"/>
              <a:t> </a:t>
            </a:r>
            <a:r>
              <a:rPr lang="en-US" dirty="0" err="1"/>
              <a:t>edustajat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eri</a:t>
            </a:r>
            <a:r>
              <a:rPr lang="en-US" dirty="0"/>
              <a:t> </a:t>
            </a:r>
            <a:r>
              <a:rPr lang="en-US" dirty="0" err="1"/>
              <a:t>kielten</a:t>
            </a:r>
            <a:r>
              <a:rPr lang="en-US" dirty="0"/>
              <a:t> </a:t>
            </a:r>
            <a:r>
              <a:rPr lang="en-US" dirty="0" err="1"/>
              <a:t>elvyttämisen</a:t>
            </a:r>
            <a:r>
              <a:rPr lang="en-US" dirty="0"/>
              <a:t> </a:t>
            </a:r>
            <a:r>
              <a:rPr lang="en-US" dirty="0" err="1"/>
              <a:t>monipuolista</a:t>
            </a:r>
            <a:r>
              <a:rPr lang="en-US" dirty="0"/>
              <a:t> (</a:t>
            </a:r>
            <a:r>
              <a:rPr lang="en-US" dirty="0" err="1"/>
              <a:t>teoreettista</a:t>
            </a:r>
            <a:r>
              <a:rPr lang="en-US" dirty="0"/>
              <a:t>, </a:t>
            </a:r>
            <a:r>
              <a:rPr lang="en-US" dirty="0" err="1"/>
              <a:t>hallinnollista</a:t>
            </a:r>
            <a:r>
              <a:rPr lang="en-US" dirty="0"/>
              <a:t>, </a:t>
            </a:r>
            <a:r>
              <a:rPr lang="en-US" dirty="0" err="1"/>
              <a:t>käytännöllistä</a:t>
            </a:r>
            <a:r>
              <a:rPr lang="en-US" dirty="0"/>
              <a:t>…) </a:t>
            </a:r>
            <a:r>
              <a:rPr lang="en-US" dirty="0" err="1"/>
              <a:t>osaamista</a:t>
            </a:r>
            <a:r>
              <a:rPr lang="en-US" dirty="0"/>
              <a:t> &gt; </a:t>
            </a:r>
            <a:r>
              <a:rPr lang="en-US" dirty="0" err="1"/>
              <a:t>opetus</a:t>
            </a:r>
            <a:r>
              <a:rPr lang="en-US" dirty="0"/>
              <a:t>- ja </a:t>
            </a:r>
            <a:r>
              <a:rPr lang="en-US" dirty="0" err="1"/>
              <a:t>kulttuuriministeriön</a:t>
            </a:r>
            <a:r>
              <a:rPr lang="en-US" dirty="0"/>
              <a:t> </a:t>
            </a:r>
            <a:r>
              <a:rPr lang="en-US" dirty="0" err="1"/>
              <a:t>edustajat</a:t>
            </a:r>
            <a:r>
              <a:rPr lang="en-US" dirty="0"/>
              <a:t>, </a:t>
            </a:r>
            <a:r>
              <a:rPr lang="en-US" dirty="0" err="1"/>
              <a:t>yliopistojen</a:t>
            </a:r>
            <a:r>
              <a:rPr lang="en-US" dirty="0"/>
              <a:t> </a:t>
            </a:r>
            <a:r>
              <a:rPr lang="en-US" dirty="0" err="1"/>
              <a:t>edustajat</a:t>
            </a:r>
            <a:r>
              <a:rPr lang="en-US" dirty="0"/>
              <a:t>, </a:t>
            </a:r>
            <a:r>
              <a:rPr lang="en-US" dirty="0" err="1"/>
              <a:t>kokemusasiantuntijat</a:t>
            </a:r>
            <a:r>
              <a:rPr lang="en-US" dirty="0"/>
              <a:t> </a:t>
            </a:r>
            <a:r>
              <a:rPr lang="en-US" dirty="0" err="1"/>
              <a:t>jne</a:t>
            </a:r>
            <a:r>
              <a:rPr lang="en-US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romanikieleen</a:t>
            </a:r>
            <a:r>
              <a:rPr lang="en-US" dirty="0"/>
              <a:t> </a:t>
            </a:r>
            <a:r>
              <a:rPr lang="en-US" dirty="0" err="1"/>
              <a:t>liittyvää</a:t>
            </a:r>
            <a:r>
              <a:rPr lang="en-US" dirty="0"/>
              <a:t> </a:t>
            </a:r>
            <a:r>
              <a:rPr lang="en-US" dirty="0" err="1"/>
              <a:t>osaamista</a:t>
            </a:r>
            <a:r>
              <a:rPr lang="en-US" dirty="0"/>
              <a:t> &gt; </a:t>
            </a:r>
            <a:r>
              <a:rPr lang="en-US" dirty="0" err="1"/>
              <a:t>romanikielen</a:t>
            </a:r>
            <a:r>
              <a:rPr lang="en-US" dirty="0"/>
              <a:t> </a:t>
            </a:r>
            <a:r>
              <a:rPr lang="en-US" dirty="0" err="1"/>
              <a:t>asiantuntijat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romanikielen</a:t>
            </a:r>
            <a:r>
              <a:rPr lang="en-US" dirty="0"/>
              <a:t> </a:t>
            </a:r>
            <a:r>
              <a:rPr lang="en-US" dirty="0" err="1"/>
              <a:t>elvyttämiseen</a:t>
            </a:r>
            <a:r>
              <a:rPr lang="en-US" dirty="0"/>
              <a:t> </a:t>
            </a:r>
            <a:r>
              <a:rPr lang="en-US" dirty="0" err="1"/>
              <a:t>liittyvää</a:t>
            </a:r>
            <a:r>
              <a:rPr lang="en-US" dirty="0"/>
              <a:t> </a:t>
            </a:r>
            <a:r>
              <a:rPr lang="en-US" dirty="0" err="1"/>
              <a:t>visiointia</a:t>
            </a:r>
            <a:r>
              <a:rPr lang="en-US" dirty="0"/>
              <a:t> &gt; </a:t>
            </a:r>
            <a:r>
              <a:rPr lang="en-US" dirty="0" err="1"/>
              <a:t>koko</a:t>
            </a:r>
            <a:r>
              <a:rPr lang="en-US" dirty="0"/>
              <a:t> </a:t>
            </a:r>
            <a:r>
              <a:rPr lang="en-US" dirty="0" err="1"/>
              <a:t>romaniyhteisö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61017EC-6BB0-4DBD-9D77-EA78E657F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1DD6-A57F-432F-B3DA-3FB44A7235C5}" type="datetime1">
              <a:rPr lang="en-GB" smtClean="0"/>
              <a:t>15/09/2020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9964C28-347F-4A6A-A555-1E824AFCE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12D5FF4-79A0-459E-B095-D5DF0C8F9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765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9BE64F-C955-40EA-A0E3-CC0487354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Romaniyhteisön rooli elvytyksessä on tärkeä!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557AFA-4A4C-47E6-BBB6-176154417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560" y="2147891"/>
            <a:ext cx="10515600" cy="4157796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Kielen elvytyksen toimenpiteet voivat tähdätä esimerkiksi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kielen opetuksen ja harrastuneisuuden vahvistamiseen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kielen käyttöalojen laajentamiseen, tutkimukseen, kielenhuoltoon ja </a:t>
            </a:r>
            <a:r>
              <a:rPr lang="fi-FI" dirty="0" err="1"/>
              <a:t>kirjallistamiseen</a:t>
            </a: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kulttuuritarjonnan  ja mediasisältöjen lisäämiseen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lasten, nuorten ja aikuisten kielelliseen aktivointiin</a:t>
            </a:r>
          </a:p>
          <a:p>
            <a:pPr marL="0" indent="0">
              <a:buNone/>
            </a:pPr>
            <a:r>
              <a:rPr lang="fi-FI" dirty="0"/>
              <a:t>Elvytysohjelman parhaatkaan toimenpiteet eivät toteudu, mikäli kieliyhteisöä ei saada elvyttämiseen mukaan &gt; romaniyhteisön sitoutuminen romanikieleen! 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0FE8906-DF0C-452C-95E3-91766B143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1DD6-A57F-432F-B3DA-3FB44A7235C5}" type="datetime1">
              <a:rPr lang="en-GB" smtClean="0"/>
              <a:t>15/09/2020</a:t>
            </a:fld>
            <a:endParaRPr lang="en-GB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2505FD2-4A45-482F-BB41-EBE4E848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petushallitus</a:t>
            </a:r>
            <a:endParaRPr lang="en-GB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F24499-7071-46DB-A7E4-DB1D9363C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224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87940" y="2100404"/>
            <a:ext cx="8239328" cy="730344"/>
          </a:xfrm>
        </p:spPr>
        <p:txBody>
          <a:bodyPr/>
          <a:lstStyle/>
          <a:p>
            <a:r>
              <a:rPr lang="fi-FI" sz="3600" dirty="0"/>
              <a:t>Romanikielen elvytysohjelma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787940" y="4027252"/>
            <a:ext cx="8239328" cy="1413882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Sihteerit</a:t>
            </a:r>
          </a:p>
          <a:p>
            <a:endParaRPr lang="it-IT" dirty="0"/>
          </a:p>
          <a:p>
            <a:r>
              <a:rPr lang="it-IT" dirty="0"/>
              <a:t>Miriam Schwartz, asiantuntija, </a:t>
            </a:r>
            <a:r>
              <a:rPr lang="it-IT" dirty="0">
                <a:hlinkClick r:id="rId2"/>
              </a:rPr>
              <a:t>miriam.schwartz@oph.fi</a:t>
            </a:r>
            <a:endParaRPr lang="it-IT" dirty="0"/>
          </a:p>
          <a:p>
            <a:endParaRPr lang="it-IT" dirty="0"/>
          </a:p>
          <a:p>
            <a:r>
              <a:rPr lang="it-IT" dirty="0"/>
              <a:t>Susanna Rajala, opetusneuvos, </a:t>
            </a:r>
            <a:r>
              <a:rPr lang="it-IT" dirty="0">
                <a:hlinkClick r:id="rId3"/>
              </a:rPr>
              <a:t>susanna.rajala@oph.fi</a:t>
            </a:r>
            <a:r>
              <a:rPr lang="it-IT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9506202"/>
      </p:ext>
    </p:extLst>
  </p:cSld>
  <p:clrMapOvr>
    <a:masterClrMapping/>
  </p:clrMapOvr>
</p:sld>
</file>

<file path=ppt/theme/theme1.xml><?xml version="1.0" encoding="utf-8"?>
<a:theme xmlns:a="http://schemas.openxmlformats.org/drawingml/2006/main" name="PP-Kajaani">
  <a:themeElements>
    <a:clrScheme name="OPH">
      <a:dk1>
        <a:sysClr val="windowText" lastClr="000000"/>
      </a:dk1>
      <a:lt1>
        <a:sysClr val="window" lastClr="FFFFFF"/>
      </a:lt1>
      <a:dk2>
        <a:srgbClr val="0041DC"/>
      </a:dk2>
      <a:lt2>
        <a:srgbClr val="E7E6E6"/>
      </a:lt2>
      <a:accent1>
        <a:srgbClr val="0041DC"/>
      </a:accent1>
      <a:accent2>
        <a:srgbClr val="5BCA13"/>
      </a:accent2>
      <a:accent3>
        <a:srgbClr val="82D4FF"/>
      </a:accent3>
      <a:accent4>
        <a:srgbClr val="FFE500"/>
      </a:accent4>
      <a:accent5>
        <a:srgbClr val="FF5000"/>
      </a:accent5>
      <a:accent6>
        <a:srgbClr val="C227B9"/>
      </a:accent6>
      <a:hlink>
        <a:srgbClr val="0563C1"/>
      </a:hlink>
      <a:folHlink>
        <a:srgbClr val="954F72"/>
      </a:folHlink>
    </a:clrScheme>
    <a:fontScheme name="OPHpowerpoin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PH_malliesitys_v2016-12-27.potx" id="{7E03EB22-2D93-403C-8320-D2CC164DFDDF}" vid="{2274143E-3181-432E-8F93-275419D10CFF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PP-Kajaani</Template>
  <TotalTime>2493</TotalTime>
  <Words>405</Words>
  <Application>Microsoft Office PowerPoint</Application>
  <PresentationFormat>Laajakuva</PresentationFormat>
  <Paragraphs>57</Paragraphs>
  <Slides>7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PP-Kajaani</vt:lpstr>
      <vt:lpstr>Romanikielen elvytysohjelma</vt:lpstr>
      <vt:lpstr>Romanikielen elvytysohjelma on Suomen romanipoliittisen ohjelman 2018–2022 toimenpide</vt:lpstr>
      <vt:lpstr>Kohti romanikielen elvytysohjelmaa</vt:lpstr>
      <vt:lpstr>Valmistelu Opetushallituksessa 2020–</vt:lpstr>
      <vt:lpstr>Asiantuntijakuulemiset</vt:lpstr>
      <vt:lpstr>Romaniyhteisön rooli elvytyksessä on tärkeä!</vt:lpstr>
      <vt:lpstr>Romanikielen elvytysohjelma</vt:lpstr>
    </vt:vector>
  </TitlesOfParts>
  <Company>Opetushallitus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Aikuisten romanien koulutuksen kehittäminen</dc:title>
  <dc:creator>Rajala Susanna</dc:creator>
  <cp:lastModifiedBy>Rajala Susanna</cp:lastModifiedBy>
  <cp:revision>119</cp:revision>
  <dcterms:created xsi:type="dcterms:W3CDTF">2017-01-09T08:47:54Z</dcterms:created>
  <dcterms:modified xsi:type="dcterms:W3CDTF">2020-09-15T11:24:23Z</dcterms:modified>
</cp:coreProperties>
</file>