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2"/>
  </p:sldMasterIdLst>
  <p:notesMasterIdLst>
    <p:notesMasterId r:id="rId32"/>
  </p:notesMasterIdLst>
  <p:sldIdLst>
    <p:sldId id="258" r:id="rId3"/>
    <p:sldId id="259" r:id="rId4"/>
    <p:sldId id="359" r:id="rId5"/>
    <p:sldId id="360" r:id="rId6"/>
    <p:sldId id="361" r:id="rId7"/>
    <p:sldId id="362" r:id="rId8"/>
    <p:sldId id="419" r:id="rId9"/>
    <p:sldId id="364" r:id="rId10"/>
    <p:sldId id="365" r:id="rId11"/>
    <p:sldId id="372" r:id="rId12"/>
    <p:sldId id="367" r:id="rId13"/>
    <p:sldId id="368" r:id="rId14"/>
    <p:sldId id="371" r:id="rId15"/>
    <p:sldId id="369" r:id="rId16"/>
    <p:sldId id="383" r:id="rId17"/>
    <p:sldId id="370" r:id="rId18"/>
    <p:sldId id="423" r:id="rId19"/>
    <p:sldId id="421" r:id="rId20"/>
    <p:sldId id="422" r:id="rId21"/>
    <p:sldId id="377" r:id="rId22"/>
    <p:sldId id="378" r:id="rId23"/>
    <p:sldId id="388" r:id="rId24"/>
    <p:sldId id="379" r:id="rId25"/>
    <p:sldId id="380" r:id="rId26"/>
    <p:sldId id="387" r:id="rId27"/>
    <p:sldId id="374" r:id="rId28"/>
    <p:sldId id="375" r:id="rId29"/>
    <p:sldId id="385" r:id="rId30"/>
    <p:sldId id="424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70916" autoAdjust="0"/>
  </p:normalViewPr>
  <p:slideViewPr>
    <p:cSldViewPr snapToGrid="0">
      <p:cViewPr>
        <p:scale>
          <a:sx n="75" d="100"/>
          <a:sy n="75" d="100"/>
        </p:scale>
        <p:origin x="9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D3C89F-F6CE-47D3-A07D-8A6EEEFD5D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21290F-2E0E-47A7-B5BB-29BD7790417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9063" indent="-119063" eaLnBrk="1" hangingPunct="1"/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Ennen aloitusta: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marL="119063" indent="-119063" eaLnBrk="1" hangingPunct="1"/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Tämä kurssi edellyttää, että opiskelijat tuntevat PowerPointia jonkin verran. Jos he eivät ole koskaan luoneet PowerPoint-esitystä, heidän tulisi tutustua ensin PowerPoint-koulutusesitykseen "Ensimmäisen esityksen luominen".</a:t>
            </a:r>
          </a:p>
          <a:p>
            <a:pPr marL="119063" indent="-119063" eaLnBrk="1" hangingPunct="1"/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[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Huomautuksia kouluttajalle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</a:p>
          <a:p>
            <a:pPr marL="119063" indent="-119063" eaLnBrk="1" hangingPunct="1">
              <a:buFontTx/>
              <a:buChar char="•"/>
            </a:pP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Yksityiskohtaisia ohjeita tämän mallin mukauttamisesta on viimeisessä diassa. Joidenkin diojen huomautusruudussa on lisää koulutukseen liittyvää tekstiä.</a:t>
            </a:r>
          </a:p>
          <a:p>
            <a:pPr marL="119063" indent="-119063" eaLnBrk="1" hangingPunct="1">
              <a:buFontTx/>
              <a:buChar char="•"/>
            </a:pP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Macromedia Flash -animaatiot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Tässä mallissa on Flash-animaatioita. Niitä voi toistaa PowerPoint 2000:ssa ja uudemmissa versiossa. Jos haluat tallentaa tämän mallin PowerPoint 2007:ssa, tallenna se aikaisemmassa PowerPoint-muodossa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PowerPoint 97–2003 -esitys (*.ppt) 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tai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PowerPoint 97–2003 -malli (*.pot)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(Tiedostotyypit näkyvät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Tallenna nimellä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-valintaikkunan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Tallennusmuoto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-kohdassa.) </a:t>
            </a:r>
            <a:b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Varoitus: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Jos tallennat tiedoston PowerPoint 2007 -muodossa, kuten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PowerPoint-esitys (*.pptx) 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tai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PowerPoint-malli (*.potx)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animaatiot eivät jää tallennettuun tiedostoon.</a:t>
            </a:r>
          </a:p>
          <a:p>
            <a:pPr marL="119063" indent="-119063" eaLnBrk="1" hangingPunct="1">
              <a:buFontTx/>
              <a:buChar char="•"/>
            </a:pP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Lisähuomautus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Koska tässä esityksessä on Flash-animaatioita, mallin tallennus voi tuoda näyttöön varoitusviestin, joka liittyy henkilökohtaisiin tietoihin. Jos et ole lisännyt tietoja Flash-tiedoston ominaisuuksiin, voit jättää varoituksen huomiotta. Jos viesti tulee näkyviin, valitse viesti-ikkunan </a:t>
            </a:r>
            <a:r>
              <a:rPr lang="en-US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OK</a:t>
            </a:r>
            <a:r>
              <a:rPr lang="en-US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-painike.]</a:t>
            </a:r>
          </a:p>
        </p:txBody>
      </p:sp>
    </p:spTree>
    <p:extLst>
      <p:ext uri="{BB962C8B-B14F-4D97-AF65-F5344CB8AC3E}">
        <p14:creationId xmlns:p14="http://schemas.microsoft.com/office/powerpoint/2010/main" val="2594121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7DB1C9-6C59-40B0-8FC7-4AFA937DD77E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0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>
                <a:solidFill>
                  <a:srgbClr val="FF9900"/>
                </a:solidFill>
              </a:defRPr>
            </a:lvl1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fld id="{9116AD76-2B40-4054-96DB-F53CAE9392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87816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20DE3-247A-4C57-8FC5-EDEB3A8453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42043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40513" y="73025"/>
            <a:ext cx="2141537" cy="587057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14313" y="73025"/>
            <a:ext cx="6273800" cy="58705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4F3FE-A89E-4673-AF18-2EB504CC3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55324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Otsikko, sisältö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25006-3CDE-413D-865C-C53540BDA7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59873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AF1A0-7DF6-47BE-AF69-4593DECC10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8404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B3FCD-6874-445B-9311-2A17658599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8724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1B621-33C0-4B69-B3C6-6BA71A04F1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20015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1A49F-7FA8-466D-BECA-3985D9924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3047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98188-1B34-4A71-AB65-85DB4D7096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06515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B28D3-E1EF-4CF7-8D14-45B473443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35232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94EF7-1F91-42E7-83F9-ED98522727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37488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457CC-F519-4DFF-AEAB-84EDF9F23B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88339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BC454E-9939-4A68-8240-1E4E92E81C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59869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/>
          <a:srcRect/>
          <a:stretch>
            <a:fillRect r="-1686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fi-FI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200775"/>
            <a:ext cx="9144000" cy="65722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fi-FI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73025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5AB4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800" y="6200775"/>
            <a:ext cx="370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AB4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Mukautettujen asetteluiden edut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5AB4"/>
                </a:solidFill>
              </a:defRPr>
            </a:lvl1pPr>
          </a:lstStyle>
          <a:p>
            <a:fld id="{316E0199-69AA-4AB9-B77D-A563048DF80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9891" y="2272145"/>
            <a:ext cx="6942859" cy="1791854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Romanikieli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eilen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tänään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ja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huomenna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romanikielen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käyttö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Suomen </a:t>
            </a:r>
            <a:r>
              <a:rPr lang="en-US" sz="36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romaniyhteisössä</a:t>
            </a:r>
            <a:r>
              <a:rPr lang="en-US" sz="36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en-US" sz="3600" dirty="0" smtClean="0">
              <a:solidFill>
                <a:srgbClr val="FFFFFF"/>
              </a:solidFill>
              <a:cs typeface="Tahoma" panose="020B0604030504040204" pitchFamily="34" charset="0"/>
              <a:sym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8300" y="4291013"/>
            <a:ext cx="5421313" cy="1030287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cs typeface="Arial" panose="020B0604020202020204" pitchFamily="34" charset="0"/>
                <a:sym typeface="Arial" panose="020B0604020202020204" pitchFamily="34" charset="0"/>
              </a:rPr>
              <a:t>Opetusneuvos</a:t>
            </a:r>
            <a:r>
              <a:rPr lang="en-US" sz="2800" b="1" dirty="0" smtClean="0"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sz="2800" b="1" dirty="0" smtClean="0">
                <a:cs typeface="Arial" panose="020B0604020202020204" pitchFamily="34" charset="0"/>
                <a:sym typeface="Arial" panose="020B0604020202020204" pitchFamily="34" charset="0"/>
              </a:rPr>
              <a:t>Henry Hedman</a:t>
            </a:r>
            <a:endParaRPr lang="en-US" sz="2800" b="1" dirty="0" smtClean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gray">
          <a:xfrm>
            <a:off x="1954213" y="850756"/>
            <a:ext cx="510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00000"/>
            </a:pPr>
            <a:r>
              <a:rPr lang="en-US" sz="24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[</a:t>
            </a:r>
            <a:r>
              <a:rPr lang="en-US" sz="24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Romaniasian</a:t>
            </a:r>
            <a:r>
              <a:rPr lang="en-US" sz="24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neuvottelukuntien</a:t>
            </a:r>
            <a:r>
              <a:rPr lang="en-US" sz="24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Web-</a:t>
            </a:r>
            <a:r>
              <a:rPr lang="en-US" sz="2400" dirty="0" err="1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seminaari</a:t>
            </a:r>
            <a:r>
              <a:rPr lang="en-US" sz="2400" dirty="0" smtClean="0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t> 16.09.2020</a:t>
            </a:r>
            <a:endParaRPr lang="en-US" sz="2400" dirty="0">
              <a:solidFill>
                <a:srgbClr val="FFFFFF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  <p:bldP spid="819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/>
              <a:t>Identiteettiä voidaan verrata kasviin, joka saa ravintonsa juuristosta syvältä maaperästä ja yläosa kehittyy ja kasvaa ympäristötekijöiden ansioista. Vahvimmat juuret koostuvat kodin ja syntymäseudun vaikutuksesta. (</a:t>
            </a:r>
            <a:r>
              <a:rPr lang="fi-FI" altLang="fi-FI" sz="2400" dirty="0" err="1"/>
              <a:t>Geber</a:t>
            </a:r>
            <a:r>
              <a:rPr lang="fi-FI" altLang="fi-FI" sz="2400" dirty="0"/>
              <a:t> 1995: </a:t>
            </a:r>
            <a:r>
              <a:rPr lang="fi-FI" altLang="fi-FI" sz="2400" dirty="0" smtClean="0"/>
              <a:t>19-20)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 smtClean="0">
                <a:cs typeface="Times New Roman" panose="02020603050405020304" pitchFamily="18" charset="0"/>
              </a:rPr>
              <a:t>kielen </a:t>
            </a:r>
            <a:r>
              <a:rPr lang="fi-FI" altLang="fi-FI" sz="2400" dirty="0">
                <a:cs typeface="Times New Roman" panose="02020603050405020304" pitchFamily="18" charset="0"/>
              </a:rPr>
              <a:t>kulttuurinen merkitys romani-</a:t>
            </a:r>
            <a:r>
              <a:rPr lang="fi-FI" alt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identiteetin</a:t>
            </a:r>
            <a:r>
              <a:rPr lang="fi-FI" altLang="fi-FI" sz="2400" dirty="0">
                <a:cs typeface="Times New Roman" panose="02020603050405020304" pitchFamily="18" charset="0"/>
              </a:rPr>
              <a:t> säilymisessä on tärkeä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>
                <a:cs typeface="Times New Roman" panose="02020603050405020304" pitchFamily="18" charset="0"/>
              </a:rPr>
              <a:t>romanikieli toimii ryhmän kiinteyden sekä </a:t>
            </a:r>
            <a:r>
              <a:rPr lang="fi-FI" alt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identiteetin</a:t>
            </a:r>
            <a:r>
              <a:rPr lang="fi-FI" altLang="fi-FI" sz="2400" dirty="0">
                <a:cs typeface="Times New Roman" panose="02020603050405020304" pitchFamily="18" charset="0"/>
              </a:rPr>
              <a:t> vahvistajana</a:t>
            </a:r>
            <a:endParaRPr lang="fi-FI" altLang="fi-FI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>
                <a:cs typeface="Times New Roman" panose="02020603050405020304" pitchFamily="18" charset="0"/>
              </a:rPr>
              <a:t>romanikieli liittynyt romanien historiaan, traditioihin sekä tapoihin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>
                <a:cs typeface="Times New Roman" panose="02020603050405020304" pitchFamily="18" charset="0"/>
              </a:rPr>
              <a:t>Muita </a:t>
            </a:r>
            <a:r>
              <a:rPr lang="fi-FI" altLang="fi-FI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identiteetin</a:t>
            </a:r>
            <a:r>
              <a:rPr lang="fi-FI" altLang="fi-FI" sz="2400" dirty="0">
                <a:cs typeface="Times New Roman" panose="02020603050405020304" pitchFamily="18" charset="0"/>
              </a:rPr>
              <a:t> tunnusmerkkejä ovat oma historia, kieli ja tavat, perheen ja suvun yhteenkuuluvuus sekä vaatetus</a:t>
            </a:r>
            <a:endParaRPr lang="en-US" altLang="fi-FI" sz="2400" dirty="0"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3912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Kielen merkitys, 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b="1" dirty="0"/>
              <a:t>Romanikieli sisäisenä viestin välineenä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Romanikieli on toiminut ensisijaisesti oman heimon ryhmän sisäisen viestinnän kielenä, salakielen ase­massa 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Kielen käytölle on ollut tarve, joka on pitänyt kieltä elossa ja vitaalisena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Kielen kulttuurinen merkitys identiteetin säilymisessä on </a:t>
            </a:r>
            <a:r>
              <a:rPr lang="fi-FI" dirty="0" smtClean="0"/>
              <a:t>tärkeä.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Identiteetin </a:t>
            </a:r>
            <a:r>
              <a:rPr lang="fi-FI" dirty="0"/>
              <a:t>tunnusmerkkejä ovat kielen lisäksi perheen ja suvun yhteenkuuluvuus. Romanit saattavat kokea romanikulttuurin ja romani-identiteetin eri tilanteissa eri tavoin (</a:t>
            </a:r>
            <a:r>
              <a:rPr lang="fi-FI" dirty="0" err="1"/>
              <a:t>Borin</a:t>
            </a:r>
            <a:r>
              <a:rPr lang="fi-FI" dirty="0"/>
              <a:t> &amp; Vuorela 1998: 60; Valtonen 1968: 241, STM/Ronkin esite 2004: 8, Hedman 2009: 62.)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Nykyiset resurssit ovat olennaisesti suppeammat verrattuna muihin perustuslaissa nimettyihin vähemmistökieliin (saame ja viittomakieli). Romanikielen opetuksen mahdollistaminen ja kielen huollon vahvistaminen edellyttää tarkoituksenmukaista resursointia.” (Ronk lausunto Friman-Korpela 11.8.2009.)</a:t>
            </a: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5578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Kielen juridinen asema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b="1" dirty="0" smtClean="0"/>
              <a:t>Kieltä ja kulttuuri vahvistavat lait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Valtiovallan toimenpiteet kielen säilymiseksi ja kehittämiseksi pohjautuvat lainsäädäntöön, kuten </a:t>
            </a:r>
            <a:r>
              <a:rPr lang="fi-FI" dirty="0">
                <a:solidFill>
                  <a:srgbClr val="FFFF00"/>
                </a:solidFill>
              </a:rPr>
              <a:t>perustuslakiin, kielilakiin ja koululakeihin sekä Euroopan neuvoston laatimien kansainvälisiin kieltä koskeviin lakeihin. </a:t>
            </a:r>
            <a:r>
              <a:rPr lang="fi-FI" dirty="0"/>
              <a:t>Myös valtiohallinnon alaisuudessa toimivat instituutiot nostavat romanikielen asemaa </a:t>
            </a:r>
            <a:r>
              <a:rPr lang="fi-FI" dirty="0" smtClean="0"/>
              <a:t>merkittävästi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Romanikielen säilymisen yhtenä edellytyksenä on valtiovallan lainsäädännöllinen tuki ja arvostava asenne kieltä kohtaan. Suomen </a:t>
            </a:r>
            <a:r>
              <a:rPr lang="fi-FI" dirty="0">
                <a:solidFill>
                  <a:srgbClr val="FFFF00"/>
                </a:solidFill>
              </a:rPr>
              <a:t>kielipolitiikan pohjana ovat perustuslaki ja kielilaki </a:t>
            </a:r>
            <a:r>
              <a:rPr lang="fi-FI" dirty="0"/>
              <a:t>(423/2003). Suomen perustuslakiuudistus astui voimaan vuonna 1995, ja se viimeisteltiin lopulliseen muotoonsa vuonna 2000 (731/1999, 2 luku, 17 §, 3 mom.). </a:t>
            </a:r>
            <a:r>
              <a:rPr lang="fi-FI" dirty="0" smtClean="0"/>
              <a:t>(</a:t>
            </a:r>
            <a:r>
              <a:rPr lang="fi-FI" dirty="0"/>
              <a:t>Granqvist 2009; Lindstedt </a:t>
            </a:r>
            <a:r>
              <a:rPr lang="fi-FI" i="1" dirty="0"/>
              <a:t>et al</a:t>
            </a:r>
            <a:r>
              <a:rPr lang="fi-FI" dirty="0"/>
              <a:t>. 2009; Hedman 2009</a:t>
            </a:r>
            <a:r>
              <a:rPr lang="fi-FI" dirty="0" smtClean="0"/>
              <a:t>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Romanikielellä ei ole omaa kielilakia kuten saamelaisilla ja viittomakielisillä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Mukautettujen</a:t>
            </a:r>
            <a:r>
              <a:rPr lang="en-US" dirty="0" smtClean="0"/>
              <a:t> </a:t>
            </a:r>
            <a:r>
              <a:rPr lang="en-US" dirty="0" err="1" smtClean="0"/>
              <a:t>asetteluiden</a:t>
            </a:r>
            <a:r>
              <a:rPr lang="en-US" dirty="0" smtClean="0"/>
              <a:t> </a:t>
            </a:r>
            <a:r>
              <a:rPr lang="en-US" dirty="0" err="1" smtClean="0"/>
              <a:t>edut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459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fi-FI" sz="2800" dirty="0"/>
              <a:t>Huolimatta kieltä tukevasta lainsäädännöstä eivät romanikielen kielelliset oikeudet ole toteutuneet </a:t>
            </a:r>
            <a:r>
              <a:rPr lang="fi-FI" altLang="fi-FI" sz="2800" dirty="0" smtClean="0"/>
              <a:t>riittävästi</a:t>
            </a:r>
            <a:endParaRPr lang="fi-FI" altLang="fi-FI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800" dirty="0"/>
              <a:t>Tarvittaisiin erillinen romanikielen kielilaki, joka velvoittaisi kuntia järjestämään romanikielen opetusta kouluissa ja tiedottamaan kyseisestä oppimismahdollisuudesta </a:t>
            </a:r>
            <a:r>
              <a:rPr lang="fi-FI" altLang="fi-FI" sz="2800" dirty="0" smtClean="0"/>
              <a:t>vanhemmille</a:t>
            </a:r>
            <a:endParaRPr lang="fi-FI" altLang="fi-FI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800" dirty="0"/>
              <a:t>Hajallaan olevat lainsäädännön määräykset tulisi koota yhteen erillisen kielilain alle, jotta romanikieltä koskeva lainsäädäntö olisi yhdessä paikassa.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4298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Kielen hyväksi toimivat instituutiot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sz="2400" dirty="0" smtClean="0"/>
              <a:t>Ronk ja </a:t>
            </a:r>
            <a:r>
              <a:rPr lang="fi-FI" sz="2400" dirty="0" err="1" smtClean="0"/>
              <a:t>alueronkit</a:t>
            </a: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 smtClean="0"/>
              <a:t>Romaniasiain </a:t>
            </a:r>
            <a:r>
              <a:rPr lang="fi-FI" altLang="fi-FI" sz="2400" dirty="0"/>
              <a:t>neuvottelukunnan perustaminen 1956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altLang="fi-FI" sz="2400" dirty="0"/>
              <a:t>tehtävänä: edistää romanikielen ja –kulttuurin vahvistumista</a:t>
            </a:r>
          </a:p>
          <a:p>
            <a:pPr marL="0" indent="0"/>
            <a:r>
              <a:rPr lang="fi-FI" altLang="fi-FI" sz="2400" dirty="0" smtClean="0"/>
              <a:t>2. OPH- </a:t>
            </a:r>
            <a:r>
              <a:rPr lang="fi-FI" altLang="fi-FI" sz="2400" dirty="0"/>
              <a:t>Opetushallituksen yhteyteen perustettiin romaniväestön koulutustiimi 1994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julkaisee romanikielistä materiaalia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kehittää romanikielen ja kulttuurin opetusta/koulutusta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romanikulttuuri ohjaajan ammattitutkinnon hyväksyminen ja koulutuksen toteuttaminen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4352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dirty="0"/>
              <a:t>3. </a:t>
            </a:r>
            <a:r>
              <a:rPr lang="fi-FI" altLang="fi-FI" sz="2400" dirty="0"/>
              <a:t>KOTUS - Kotimaisten kielten tutkimuskeskuksen yhteyteen perustettiin romanikielen lautakunta 1997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tehtävänä kielihuolto, kielen kehittäminen sekä kielen tutkiminen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Kotuksessa tehty tutkimusta n. 20 vuotta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/>
              <a:t>kaksi vakituista romanikielen tutkijaa vuodesta </a:t>
            </a:r>
            <a:r>
              <a:rPr lang="fi-FI" altLang="fi-FI" sz="2400" dirty="0" smtClean="0"/>
              <a:t>2003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fi-FI" sz="2400" dirty="0" smtClean="0"/>
              <a:t>Nykyään virat on siirretty Helsingin yliopistoon 2012</a:t>
            </a:r>
            <a:endParaRPr lang="fi-FI" altLang="fi-FI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fi-FI" sz="2400" dirty="0"/>
              <a:t>Uudessa perustuslaissa, joka astui voimaan 2000 turvataan oikeus romanikulttuurin ja kielen kehittämiseen sekä ylläpitämiseen</a:t>
            </a:r>
            <a:r>
              <a:rPr lang="fi-FI" altLang="fi-FI" sz="2400" dirty="0" smtClean="0"/>
              <a:t>.</a:t>
            </a:r>
          </a:p>
          <a:p>
            <a:r>
              <a:rPr lang="fi-FI" altLang="fi-FI" sz="2400" dirty="0" smtClean="0"/>
              <a:t>4. Helsingin yliopisto opinnot romanikielestä ja –kulttuurista (60 op.) </a:t>
            </a:r>
            <a:endParaRPr lang="fi-FI" altLang="fi-FI" sz="24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3242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Romanikielen kielitaito ja tutkimukset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Kielen elinvoimaisuus edellyttää kielitaitoa arkipäivän kielenkäyttöä varten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Suomen romanien romanikielen osaamisessa ja kielitaidossa on tapahtunut suuria muutoksia viimeisten 50–60 vuoden aikana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Tämä käy ilmi verrattaessa eri vuosikymmeninä tehtyihin tutkimuksiin ja </a:t>
            </a:r>
            <a:r>
              <a:rPr lang="fi-FI" dirty="0" smtClean="0"/>
              <a:t>selvityksiin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Kolme merkittävintä: </a:t>
            </a:r>
          </a:p>
          <a:p>
            <a:pPr marL="857250" lvl="1" indent="-457200">
              <a:buAutoNum type="arabicPeriod"/>
            </a:pPr>
            <a:r>
              <a:rPr lang="fi-FI" dirty="0" smtClean="0"/>
              <a:t>Vehmaan tutkimus 1954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Haastattelututkimuksen teki sosiaalinen tutkimuslaitos, joita tietoja Vehmas käytti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Aikuisista 69 % osasi romanikieltä mielestään lähes täydellisesti tai erittäin hyvin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Ja toimeen </a:t>
            </a:r>
            <a:r>
              <a:rPr lang="fi-FI" dirty="0"/>
              <a:t>tuli lähes 90 </a:t>
            </a:r>
            <a:r>
              <a:rPr lang="fi-FI" dirty="0" smtClean="0"/>
              <a:t>%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199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Nuoremmista 18 % ja vanhemmista vain 7 % ei osannut kieltä lainkaan. (Vehmas 1961: 91–99, 188–189.) </a:t>
            </a:r>
            <a:endParaRPr lang="fi-FI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Tutkimus </a:t>
            </a:r>
            <a:r>
              <a:rPr lang="fi-FI" sz="2800" dirty="0"/>
              <a:t>osoittaa, että kielen asema oli tuolloin suhteellisen hyvä osaamisen kannalta. </a:t>
            </a:r>
            <a:endParaRPr lang="fi-FI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Parhaiten </a:t>
            </a:r>
            <a:r>
              <a:rPr lang="fi-FI" sz="2800" dirty="0"/>
              <a:t>kieltä osattiin maaseudulla kuin kaupungeissa</a:t>
            </a:r>
            <a:r>
              <a:rPr lang="fi-FI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Yllättävää on kuitenkin, että suurin osa tutkimukseen osallistuneista romaneista käytti tuolloin jokapäiväisenä keskustelukiele­nään pääasiassa suomea.</a:t>
            </a:r>
            <a:endParaRPr lang="fi-FI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fi-FI" sz="2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3479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 Toinen tutkimus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sz="2400" dirty="0"/>
              <a:t>Helsingin huoltoviraston tutkimuksesta vuodelta 1979 tehtiin parisadassa romaniperheessä.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Tutkimuksesta </a:t>
            </a:r>
            <a:r>
              <a:rPr lang="fi-FI" sz="2400" dirty="0"/>
              <a:t>selvisi, että tuolloin alueen romaneista 37 % osasi mielestään kieltä hyvin</a:t>
            </a:r>
            <a:r>
              <a:rPr lang="fi-FI" sz="2400" dirty="0" smtClean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 </a:t>
            </a:r>
            <a:r>
              <a:rPr lang="fi-FI" sz="2400" dirty="0"/>
              <a:t>21 % tuli toimeen keskusteluissa, ja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42 </a:t>
            </a:r>
            <a:r>
              <a:rPr lang="fi-FI" sz="2400" dirty="0"/>
              <a:t>% ilmoitti osaavansa vain muutaman sanan romania. (Suonoja &amp; Lindberg 2000; Granqvist 2006: 3–4; Mustalaisasiain neuvottelukunta 1981: 100–101.) </a:t>
            </a:r>
          </a:p>
          <a:p>
            <a:pPr marL="0" indent="0"/>
            <a:endParaRPr lang="fi-FI" dirty="0"/>
          </a:p>
          <a:p>
            <a:pPr marL="457200" indent="-457200">
              <a:buAutoNum type="arabicPeriod"/>
            </a:pP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319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3. Tutkimus – Hedmanin kenttäselvitys kielestä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	Hedmanin tutkimus vuodelta 2009 osoitti, että romanikielen tilanne oli heikentynyt erityisesti hyvin romanikieltä oman arvionsa mukaan osaavia oli huomattavasti vähemmän verrattuna 1950-lukuun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Vuoden 2009 tutkimus osoittaa, että vain kolmannes osasi enää romanikieltä ja saman verran kieltä käytti kolmannes romaniväestöstä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Lisäksi hyvin romanikieltä puhuvien määrä oli vähentynyt yli 40 prosenttia viimeisen 60 vuoden aikana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Romanikieli on oikeasti vaarassa kadota ja toimenpiteet sen pelastamiseksi on NYT!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964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latunnisteen paikkamerkki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dirty="0" smtClean="0">
              <a:solidFill>
                <a:srgbClr val="005AB4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cs typeface="Arial" panose="020B0604020202020204" pitchFamily="34" charset="0"/>
                <a:sym typeface="Arial" panose="020B0604020202020204" pitchFamily="34" charset="0"/>
              </a:rPr>
              <a:t>Johdanto</a:t>
            </a:r>
            <a:endParaRPr lang="en-US" dirty="0" smtClean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28675"/>
            <a:ext cx="8431213" cy="3964998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Tarkastelemme yhdessä ensin romanikielen </a:t>
            </a:r>
            <a:r>
              <a:rPr lang="fi-FI" sz="2800" dirty="0"/>
              <a:t>asemaa historiallisesta näkökulmasta. </a:t>
            </a:r>
            <a:endParaRPr lang="fi-FI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Toiseksi luomme </a:t>
            </a:r>
            <a:r>
              <a:rPr lang="fi-FI" sz="2800" dirty="0"/>
              <a:t>katsauksen romanikielen </a:t>
            </a:r>
            <a:r>
              <a:rPr lang="fi-FI" sz="2800" dirty="0" smtClean="0"/>
              <a:t>nykytilanteeseen.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Kolmanneksi </a:t>
            </a:r>
            <a:r>
              <a:rPr lang="fi-FI" sz="2800" dirty="0"/>
              <a:t>mietimme yhdessä kielen tulevaisuutta. Miten kielen käyttöä saataisiin lisättyä niin että se siirtyisi seuraaville sukupolville</a:t>
            </a:r>
            <a:r>
              <a:rPr lang="fi-FI" sz="2800" dirty="0" smtClean="0"/>
              <a:t>.</a:t>
            </a:r>
            <a:endParaRPr lang="fi-FI" sz="2800" dirty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4610100"/>
            <a:ext cx="82296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sz="2400" dirty="0">
              <a:solidFill>
                <a:srgbClr val="FFFFFF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Romanikielen käyttöä rajoittavat tekijät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  <p:sp>
        <p:nvSpPr>
          <p:cNvPr id="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fi-FI" altLang="fi-FI" sz="3200" dirty="0" smtClean="0"/>
              <a:t>Kieli ei siirry riittävästi vanhemmilta nuoremmille (koti)</a:t>
            </a:r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fi-FI" altLang="fi-FI" sz="3200" dirty="0" smtClean="0"/>
              <a:t>Romanikielen opetus saavuttaa vain pienen osan oppilaista (koulu)</a:t>
            </a:r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fi-FI" altLang="fi-FI" sz="3200" dirty="0" smtClean="0"/>
              <a:t>Romanien </a:t>
            </a:r>
            <a:r>
              <a:rPr lang="fi-FI" altLang="fi-FI" sz="3200" dirty="0" smtClean="0"/>
              <a:t>omat asenteet rajoittavat kielen käyttöä</a:t>
            </a:r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endParaRPr lang="fi-FI" altLang="fi-FI" dirty="0" smtClean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10302296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01554" cy="485775"/>
          </a:xfrm>
        </p:spPr>
        <p:txBody>
          <a:bodyPr/>
          <a:lstStyle/>
          <a:p>
            <a:r>
              <a:rPr lang="fi-FI" dirty="0" smtClean="0"/>
              <a:t>1. </a:t>
            </a:r>
            <a:r>
              <a:rPr lang="fi-FI" sz="2800" dirty="0" smtClean="0"/>
              <a:t>Kieli ei siirry riittävästi vanhemmilta lapsille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 err="1"/>
              <a:t>Fishman</a:t>
            </a:r>
            <a:r>
              <a:rPr lang="fi-FI" dirty="0"/>
              <a:t> (1991) painottaa erityisesti kodin ja yhteisön merkitystä kielen säilymiselle.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/>
              <a:t>Kieli säilyy tavallisesti kodeissa pitempään kuin muissa </a:t>
            </a:r>
            <a:r>
              <a:rPr lang="fi-FI" dirty="0" err="1"/>
              <a:t>domeeneissa</a:t>
            </a:r>
            <a:r>
              <a:rPr lang="fi-FI" dirty="0"/>
              <a:t>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/>
              <a:t>Kun kieli siirtyy useamman sukupolven kautta eteenpäin, on kielitaito turvattu.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/>
              <a:t>Toisaalta ellei kieli siirry sukupolvelta toiselle, vähemmistökieli on vaarassa jäädä pääkielen varjoon, kuten on käymässä Suomen romanille</a:t>
            </a:r>
            <a:r>
              <a:rPr lang="fi-FI" dirty="0" smtClean="0"/>
              <a:t>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altLang="fi-FI" dirty="0"/>
              <a:t>Romania käyttää eri puhetilanteissa vain noin kolmannes </a:t>
            </a:r>
          </a:p>
          <a:p>
            <a:pPr>
              <a:lnSpc>
                <a:spcPct val="80000"/>
              </a:lnSpc>
            </a:pPr>
            <a:r>
              <a:rPr lang="fi-FI" altLang="fi-FI" dirty="0" smtClean="0"/>
              <a:t>	Kieli </a:t>
            </a:r>
            <a:r>
              <a:rPr lang="fi-FI" altLang="fi-FI" dirty="0"/>
              <a:t>on uhanalainen mikäli kieltä puhuu alla puolet kieliyhteisöstä (Unescon asiantuntijaryhmä 2005</a:t>
            </a:r>
            <a:r>
              <a:rPr lang="fi-FI" altLang="fi-FI" dirty="0" smtClean="0"/>
              <a:t>.)</a:t>
            </a: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014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altLang="fi-FI" sz="2800" dirty="0"/>
              <a:t>Romani on menettänyt merkitystä yhteisön puhuttuna perhe- ja salakielenä (Valtonen 1968: </a:t>
            </a:r>
            <a:r>
              <a:rPr lang="fi-FI" altLang="fi-FI" sz="2800" dirty="0" smtClean="0"/>
              <a:t>241)</a:t>
            </a:r>
            <a:endParaRPr lang="fi-FI" altLang="fi-FI" sz="2800" dirty="0"/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altLang="fi-FI" sz="2500" dirty="0" smtClean="0"/>
              <a:t>Vahvin </a:t>
            </a:r>
            <a:r>
              <a:rPr lang="fi-FI" altLang="fi-FI" sz="2500" dirty="0"/>
              <a:t>kielitaito on vanhemmilla </a:t>
            </a:r>
            <a:r>
              <a:rPr lang="fi-FI" altLang="fi-FI" sz="2500" dirty="0" smtClean="0"/>
              <a:t>romaneilla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/>
              <a:t>Suomen romanikieli on todellisen katoamisuhan edessä suomen kielen dominoivan aseman vuoksi.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b="1" dirty="0"/>
              <a:t>Tutkimukset</a:t>
            </a:r>
            <a:r>
              <a:rPr lang="fi-FI" dirty="0"/>
              <a:t> osoittavat, että Suomen romanikieli on erittäin </a:t>
            </a:r>
            <a:r>
              <a:rPr lang="fi-FI" b="1" dirty="0"/>
              <a:t>vakavasti uhanalainen</a:t>
            </a:r>
            <a:r>
              <a:rPr lang="fi-FI" dirty="0"/>
              <a:t> ja toimenpiteet sen </a:t>
            </a:r>
            <a:r>
              <a:rPr lang="fi-FI" i="1" dirty="0"/>
              <a:t>elvyttämiseksi ovat kiireellisiä</a:t>
            </a:r>
            <a:r>
              <a:rPr lang="fi-FI" dirty="0"/>
              <a:t>. 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fi-FI" altLang="fi-FI" sz="25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09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000" dirty="0" smtClean="0"/>
              <a:t/>
            </a:r>
            <a:br>
              <a:rPr lang="fi-FI" altLang="fi-FI" sz="2000" dirty="0" smtClean="0"/>
            </a:br>
            <a:r>
              <a:rPr lang="fi-FI" altLang="fi-FI" sz="2000" dirty="0" smtClean="0"/>
              <a:t>2. Romanikielen </a:t>
            </a:r>
            <a:r>
              <a:rPr lang="fi-FI" altLang="fi-FI" sz="2000" dirty="0"/>
              <a:t>opetus saavuttaa vain pienen osan oppilaista (koulu)</a:t>
            </a:r>
            <a:r>
              <a:rPr lang="fi-FI" altLang="fi-FI" dirty="0"/>
              <a:t/>
            </a:r>
            <a:br>
              <a:rPr lang="fi-FI" alt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opetus aloitettiin eri kurssien muodossa 1970-luvulla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ensimmäinen opettajien peruskurssi 1980-luvulla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vuodesta 1989 on romanikieltä opetettu peruskouluissa 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vuodesta 1999 sitä on voitu opettaa myös lukiossa, joka ei ole toteutunut käytännössä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2004 valmistuivat ensimmäiset Romanikulttuuriohjaajat,  jotka saivat perusopetusta romanikielestä</a:t>
            </a:r>
          </a:p>
          <a:p>
            <a:r>
              <a:rPr lang="fi-FI" altLang="fi-FI" sz="2800" dirty="0" smtClean="0">
                <a:cs typeface="Times New Roman" panose="02020603050405020304" pitchFamily="18" charset="0"/>
              </a:rPr>
              <a:t> </a:t>
            </a:r>
            <a:endParaRPr lang="fi-FI" altLang="fi-FI" sz="2800" dirty="0"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0366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Opetus on osittain elvyttänyt romanikielen käyttöä.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Nykyään romanikielen opetusta peruskoulun noin 1000 oppilaasta saa </a:t>
            </a:r>
            <a:r>
              <a:rPr lang="fi-FI" altLang="fi-FI" sz="2800" dirty="0" smtClean="0">
                <a:cs typeface="Times New Roman" panose="02020603050405020304" pitchFamily="18" charset="0"/>
              </a:rPr>
              <a:t>alle 10 prosenttia</a:t>
            </a:r>
            <a:endParaRPr lang="fi-FI" altLang="fi-FI" sz="2800" dirty="0"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i-FI" altLang="fi-FI" sz="2800" dirty="0">
                <a:cs typeface="Times New Roman" panose="02020603050405020304" pitchFamily="18" charset="0"/>
              </a:rPr>
              <a:t>Yli </a:t>
            </a:r>
            <a:r>
              <a:rPr lang="fi-FI" altLang="fi-FI" sz="2800" dirty="0" smtClean="0">
                <a:cs typeface="Times New Roman" panose="02020603050405020304" pitchFamily="18" charset="0"/>
              </a:rPr>
              <a:t>90 </a:t>
            </a:r>
            <a:r>
              <a:rPr lang="fi-FI" altLang="fi-FI" sz="2800" dirty="0">
                <a:cs typeface="Times New Roman" panose="02020603050405020304" pitchFamily="18" charset="0"/>
              </a:rPr>
              <a:t>% ei saa minkäänlaista romanikielen opetusta.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i-FI" altLang="fi-FI" sz="2800" dirty="0" smtClean="0">
                <a:cs typeface="Times New Roman" panose="02020603050405020304" pitchFamily="18" charset="0"/>
              </a:rPr>
              <a:t>Lisäksi koulutus </a:t>
            </a:r>
            <a:r>
              <a:rPr lang="fi-FI" altLang="fi-FI" sz="2800" dirty="0">
                <a:cs typeface="Times New Roman" panose="02020603050405020304" pitchFamily="18" charset="0"/>
              </a:rPr>
              <a:t>ja opetusmateriaalia ei ole riittävästi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i-FI" altLang="fi-FI" sz="2800" dirty="0" smtClean="0">
                <a:cs typeface="Times New Roman" panose="02020603050405020304" pitchFamily="18" charset="0"/>
              </a:rPr>
              <a:t>Tarve </a:t>
            </a:r>
            <a:r>
              <a:rPr lang="fi-FI" altLang="fi-FI" sz="2800" dirty="0">
                <a:cs typeface="Times New Roman" panose="02020603050405020304" pitchFamily="18" charset="0"/>
              </a:rPr>
              <a:t>saada uudissanoja, jotka liittyvät tekniikkaan ja päivän uutistapahtumiin jne.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0407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3.Romanien </a:t>
            </a:r>
            <a:r>
              <a:rPr lang="fi-FI" sz="2400" dirty="0"/>
              <a:t>omat asenteet rajoittavat kielen julkista käyttöä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/>
              <a:t>Romanit ovat halunneet rajoittaa kielen käyttöä julkisuudessa, eikä sitä ole haluttu antaa ulkopuolisten ”</a:t>
            </a:r>
            <a:r>
              <a:rPr lang="fi-FI" altLang="fi-FI" sz="2400" dirty="0" err="1"/>
              <a:t>gaajeitten</a:t>
            </a:r>
            <a:r>
              <a:rPr lang="fi-FI" altLang="fi-FI" sz="2400" dirty="0"/>
              <a:t>” käsiin (T. Åkerlund 2002: 126).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altLang="fi-FI" sz="2400" dirty="0"/>
              <a:t>Yhtenä syynä on ollut pelko, että tietoja käytetään romaneja itseään vastaan.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/>
              <a:t>Romanikieli on toiminut ensisijaisesti oman heimon ryhmän sisäisen viestinnän kielenä.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/>
              <a:t>Kieli tukee myös romanien yhteisöllisyyttä; on mahdollista, että romanikieli on toiminut suojana valtaväestön hegemoniaa vastaan. (Viljanen‐</a:t>
            </a:r>
            <a:r>
              <a:rPr lang="fi-FI" altLang="fi-FI" sz="2400" dirty="0" err="1"/>
              <a:t>Saira</a:t>
            </a:r>
            <a:r>
              <a:rPr lang="fi-FI" altLang="fi-FI" sz="2400" dirty="0"/>
              <a:t> 1979: 130; </a:t>
            </a:r>
            <a:r>
              <a:rPr lang="fi-FI" altLang="fi-FI" sz="2400" dirty="0" err="1"/>
              <a:t>Leiwo</a:t>
            </a:r>
            <a:r>
              <a:rPr lang="fi-FI" altLang="fi-FI" sz="2400" dirty="0"/>
              <a:t> 1999; Hedman 2004: 42.) </a:t>
            </a:r>
            <a:endParaRPr lang="en-US" altLang="fi-FI" sz="24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508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Kielen käyttöaloja kodin ulkopuolella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/>
              <a:t>Romanikielen käyttöaloja on pyritty laajentamaan kirkon, median ja hallinnon kieleksi.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/>
              <a:t>Vahvemmin institutionalisoituneita ovat romanien perusopetus, huolto ja tutkimus.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2400" dirty="0"/>
              <a:t>Edelleenkään ei ole mahdollista käyttää romania eri viranomaisten kanssa, mutta ainakaan tällä hetkellä siihen ei ole riittävää tarvettakaan.</a:t>
            </a:r>
            <a:endParaRPr lang="en-US" altLang="fi-FI" sz="24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97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fi-FI" dirty="0"/>
              <a:t>Kodin ulkopuolella romanit puhuvat eniten romanikieltä tavatessaan toisia romaneja. </a:t>
            </a:r>
            <a:endParaRPr lang="fi-FI" alt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dirty="0"/>
              <a:t>Romanikieltä käytetään paljon myös kaupanteon yhteydessä.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dirty="0"/>
              <a:t>Kolmanneksi eniten kieltä käytetään tori- ja ostotapahtumien yhteydessä. </a:t>
            </a:r>
            <a:endParaRPr lang="fi-FI" alt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dirty="0"/>
              <a:t>Läheiset kontaktit sukulaisten ja ystävien kanssa tarjoavat runsaasti kosketusta kieleen. </a:t>
            </a:r>
            <a:endParaRPr lang="fi-FI" alt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dirty="0"/>
              <a:t>Romanikieltä puhuu julkisissa tilanteissa n. 27 % haastatelluista.</a:t>
            </a:r>
            <a:endParaRPr lang="fi-FI" altLang="fi-FI" b="1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9712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III Romanikieli huomenna -Tulevaisuuden haasteita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b="1" dirty="0" smtClean="0"/>
              <a:t>Romanikielen valtakunnallinen elvytysohjelma on välttämätön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b="1" dirty="0" smtClean="0"/>
              <a:t>Romanikieltä </a:t>
            </a:r>
            <a:r>
              <a:rPr lang="fi-FI" b="1" dirty="0"/>
              <a:t>pitää elvyttää </a:t>
            </a:r>
            <a:r>
              <a:rPr lang="fi-FI" b="1" dirty="0" smtClean="0"/>
              <a:t>laajentamalla kielenkäyttöaloja</a:t>
            </a:r>
            <a:endParaRPr lang="fi-FI" b="1" dirty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kielikontaktien lisäämisen kautta saadaan laajempi foorumi kielen elvyttämiseksi – kuten tiedotusvälineen,  tv, radio, jumalanpalvelukset, ym.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kieliarvostuksen lisäämisen kautta kieltä kohtaan, jotta vanhemmat käyttäisivät kieltä </a:t>
            </a:r>
            <a:r>
              <a:rPr lang="fi-FI" dirty="0" smtClean="0"/>
              <a:t>enemmän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 smtClean="0"/>
              <a:t>Innovatiivista materiaalia pitää tuottaa eri ikäryhmille </a:t>
            </a:r>
            <a:endParaRPr lang="fi-FI" dirty="0"/>
          </a:p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b="1" dirty="0" smtClean="0"/>
              <a:t>Opettajakoulutukseen pitäisi satsata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dirty="0" smtClean="0"/>
              <a:t>Romanit on saatava mukaan yliopisto-opintoihin romanikielen ja –kulttuurin opintoihin esim. avoimen yliopiston kautta </a:t>
            </a:r>
            <a:r>
              <a:rPr lang="fi-FI" dirty="0" err="1" smtClean="0"/>
              <a:t>etänät</a:t>
            </a:r>
            <a:endParaRPr lang="fi-FI" dirty="0" smtClean="0"/>
          </a:p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dirty="0" smtClean="0"/>
              <a:t>Yliopistotasoisen </a:t>
            </a:r>
            <a:r>
              <a:rPr lang="fi-FI" dirty="0"/>
              <a:t>romanikielen ja –kulttuurin opetus asteittain perusopinnoista aineopintoihin ja edelleen syventäviin opintoihin…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fi-FI" dirty="0" smtClean="0"/>
              <a:t>Julkista </a:t>
            </a:r>
            <a:r>
              <a:rPr lang="fi-FI" dirty="0"/>
              <a:t>kielen käyttöä ja kielenkäyttöaloja tulee laajentaa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885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FI" dirty="0" smtClean="0"/>
              <a:t>MO DŽIIVES ROMANI TŠIMB! PAARGIBA!</a:t>
            </a:r>
            <a:endParaRPr lang="fi-FI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061" y="914400"/>
            <a:ext cx="3678766" cy="5029200"/>
          </a:xfr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269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 Romanikieli eilen – kielen historiaa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Romanien Tulo Eurooppaan n. 1300-luvulla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1500-luvulla he olivat jo levinneet lähes kaikkialle Eurooppaan samoin kuin Pohjoismaihin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Ruotsi-Suomeen romanit, joita kutsuttiin tattari-nimityksellä saapui joukko 1512 ensimmäisen kerran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Suomen puolelle vasta 1500-luvun puolivälissä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Romanit olivat outoja ihmisiä ulkonäkönsä, elintapojensa kuin myös kielensä johdosta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Heitä sekoitettiin milloin mihinkin kansaan ja heimoon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965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 Ruotsi-Suomeen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Aluksi heitä pidettiin tataareina, jonka johdosta heitä kutsuttiin </a:t>
            </a:r>
            <a:r>
              <a:rPr lang="fi-FI" sz="2400" i="1" dirty="0" smtClean="0"/>
              <a:t>tattareiksi</a:t>
            </a:r>
            <a:r>
              <a:rPr lang="fi-FI" sz="24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Romanien tullessa Ruotsiin hallitsi maata Kustaa Vaasa, joka oli erittäin epäluuloinen outoja matkaajia kohtaan   ja joita hän piti vakoojina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Niinpä hän halusi heistä eroon mahdollisimman pian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Kun maasta karkottamiset eivät tuottaneet tulosta laitatti Kustaa Vaasa romaneja vankilaan ja pakkotyöhän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Samaa linjaa pitivät hänen seuraajansa hallitsijat…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Kirkko halusi myös oudosta joukosta eroon siten, että se johtajansa johdolla kielsi tattareilta kaikki kirkolliset palvelut 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6605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9731" y="-276514"/>
            <a:ext cx="8229600" cy="1044575"/>
          </a:xfrm>
        </p:spPr>
        <p:txBody>
          <a:bodyPr/>
          <a:lstStyle/>
          <a:p>
            <a:r>
              <a:rPr lang="fi-FI" dirty="0" smtClean="0"/>
              <a:t>Jatkuu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0838" y="1025236"/>
            <a:ext cx="8431212" cy="49183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Valtiovalta ja kirkko pitivät yllä kahta poliittista linjaa, jossa haluttiin pitää romanit yhteiskunnan ulkopuolella, eikä haluttu päästää heitä yhteiskuntaan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Toisena linjauksena oli assimilointi eli haluttiin sulauttaa tattarit suomalisuuteen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Kieli ja kulttuuri haluttiin hävittää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087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Kielen juurille…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Vasta 1700-luvun lopulla saatiin selville tattareiden mahdollinen alkuperä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Kielen juuret johtivat Intiaan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romanikieli kuuluu indoeurooppalaisen kielikunnan </a:t>
            </a:r>
            <a:r>
              <a:rPr lang="fi-FI" dirty="0" err="1"/>
              <a:t>indoarjalaiseen</a:t>
            </a:r>
            <a:r>
              <a:rPr lang="fi-FI" dirty="0"/>
              <a:t> alaryhmään. Kielen historia juontaa sanskritiin ja </a:t>
            </a:r>
            <a:r>
              <a:rPr lang="fi-FI" dirty="0" err="1"/>
              <a:t>prakritiin</a:t>
            </a:r>
            <a:r>
              <a:rPr lang="fi-FI" dirty="0"/>
              <a:t>. Romanikielen sukulaiskieliä ovat hindi, urdu ja </a:t>
            </a:r>
            <a:r>
              <a:rPr lang="fi-FI" dirty="0" err="1" smtClean="0"/>
              <a:t>marathi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Romani </a:t>
            </a:r>
            <a:r>
              <a:rPr lang="fi-FI" dirty="0"/>
              <a:t>on intialaisia kieliä, joita Intiasta lähteneet kiertävät ryhmät puhuivat Intian </a:t>
            </a:r>
            <a:r>
              <a:rPr lang="fi-FI" dirty="0" smtClean="0"/>
              <a:t>ulkopuolella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163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800" dirty="0" err="1"/>
              <a:t>Matrasin</a:t>
            </a:r>
            <a:r>
              <a:rPr lang="fi-FI" sz="2800" dirty="0"/>
              <a:t> mukaan romanikieltä puhuu noin 3,5 miljoonaa mutta suurempiakin lukuja on esitetty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Euroopassa on nykyään noin 10-12 miljoonaa romania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Suomen romaneita on noin 10 000 ja lisäksi Ruotsissa noin 3 000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Romanikielen eri murteita on kymmenittäin, jotka jakautuvat neljään päämurteeseen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686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Romanimurteita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sz="3200" dirty="0" smtClean="0"/>
              <a:t>Neljä romanin päämurretta: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pohjoiset </a:t>
            </a:r>
            <a:r>
              <a:rPr lang="fi-FI" sz="2800" dirty="0"/>
              <a:t>murteet, Balkanin murteet, </a:t>
            </a:r>
            <a:r>
              <a:rPr lang="fi-FI" sz="2800" dirty="0" err="1"/>
              <a:t>valakialaiset</a:t>
            </a:r>
            <a:r>
              <a:rPr lang="fi-FI" sz="2800" dirty="0"/>
              <a:t> ja keskiset murteet. </a:t>
            </a:r>
            <a:endParaRPr lang="fi-FI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Suomen </a:t>
            </a:r>
            <a:r>
              <a:rPr lang="fi-FI" sz="2800" dirty="0"/>
              <a:t>romanien käyttämä romanikielen murre on </a:t>
            </a:r>
            <a:r>
              <a:rPr lang="fi-FI" sz="2800" i="1" dirty="0" err="1"/>
              <a:t>kaalo</a:t>
            </a:r>
            <a:r>
              <a:rPr lang="fi-FI" sz="2800" dirty="0"/>
              <a:t>, joka kuuluu ns. pohjoisiin murteisiin. Se on sukua Walesin, </a:t>
            </a:r>
            <a:r>
              <a:rPr lang="fi-FI" sz="2800" dirty="0" err="1"/>
              <a:t>Pohjois</a:t>
            </a:r>
            <a:r>
              <a:rPr lang="fi-FI" sz="2800" dirty="0"/>
              <a:t>‐Venäjän, Puolan ja Baltian romanimurteille. (</a:t>
            </a:r>
            <a:r>
              <a:rPr lang="fi-FI" sz="2800" dirty="0" err="1"/>
              <a:t>Matras</a:t>
            </a:r>
            <a:r>
              <a:rPr lang="fi-FI" sz="2800" dirty="0"/>
              <a:t> 2002: 6–13</a:t>
            </a:r>
            <a:r>
              <a:rPr lang="fi-FI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 smtClean="0"/>
              <a:t>Miksi romanit eivät ymmärrä toisiaan esim. suomen romanit romanian romanimurteita?</a:t>
            </a:r>
            <a:endParaRPr lang="fi-FI" sz="2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823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II Romanikieli tänään – Kielen merkitys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b="1" dirty="0" smtClean="0"/>
              <a:t>Romanikieli </a:t>
            </a:r>
            <a:r>
              <a:rPr lang="fi-FI" b="1" dirty="0"/>
              <a:t>identiteetin </a:t>
            </a:r>
            <a:r>
              <a:rPr lang="fi-FI" b="1" dirty="0" smtClean="0"/>
              <a:t>vahvistajana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Kieli on tärkeä osa ihmisen identiteettiä.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Romanikieli </a:t>
            </a:r>
            <a:r>
              <a:rPr lang="fi-FI" sz="2400" dirty="0"/>
              <a:t>on osa romanikulttuuria, tunnekieli, johon romanit samaistuvat ja johon heillä on voimakas side</a:t>
            </a:r>
            <a:r>
              <a:rPr lang="fi-FI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Romanikieli </a:t>
            </a:r>
            <a:r>
              <a:rPr lang="fi-FI" sz="2400" dirty="0"/>
              <a:t>kuvaa romanien omaa maailmaa ja niitä olosuhteita, joita romanit ovat käyneet läpi.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Sanojen </a:t>
            </a:r>
            <a:r>
              <a:rPr lang="fi-FI" sz="2400" dirty="0"/>
              <a:t>merkitykset sisältävät vuosituhansien aikana kehittyneitä ja hioutuneita käsityksiä maailmasta. </a:t>
            </a:r>
            <a:endParaRPr lang="fi-FI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/>
              <a:t>Romanikielen </a:t>
            </a:r>
            <a:r>
              <a:rPr lang="fi-FI" sz="2400" dirty="0"/>
              <a:t>kuollessa menetetään myös tämä kielellinen rikkaus, jolla on myös käytännöllistä merkitystä romani-identiteetin vaalijana. </a:t>
            </a:r>
            <a:endParaRPr lang="fi-FI" sz="2400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Mukautettujen asetteluiden edut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9748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icrosoft® Office &amp;#x0D;&amp;#x0A;PowerPoint® 2007              -koulutus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Kurssin sisältö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Yleistä: Sisältöön sopivat valinnat&amp;quot;&quot;/&gt;&lt;property id=&quot;20307&quot; value=&quot;261&quot;/&gt;&lt;/object&gt;&lt;object type=&quot;3&quot; unique_id=&quot;10007&quot;&gt;&lt;property id=&quot;20148&quot; value=&quot;5&quot;/&gt;&lt;property id=&quot;20300&quot; value=&quot;Slide 4 - &amp;quot;Kurssin tavoitteet&amp;amp;#x09;&amp;amp;#x09;&amp;amp;#x09;&amp;quot;&quot;/&gt;&lt;property id=&quot;20307&quot; value=&quot;262&quot;/&gt;&lt;/object&gt;&lt;object type=&quot;3&quot; unique_id=&quot;10008&quot;&gt;&lt;property id=&quot;20148&quot; value=&quot;5&quot;/&gt;&lt;property id=&quot;20300&quot; value=&quot;Slide 5 - &amp;quot;Oppijakso&amp;quot;&quot;/&gt;&lt;property id=&quot;20307&quot; value=&quot;263&quot;/&gt;&lt;/object&gt;&lt;object type=&quot;3&quot; unique_id=&quot;10009&quot;&gt;&lt;property id=&quot;20148&quot; value=&quot;5&quot;/&gt;&lt;property id=&quot;20300&quot; value=&quot;Slide 6 - &amp;quot;Asetteluiden edut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Asettelut ja paikkamerkit&amp;quot;&quot;/&gt;&lt;property id=&quot;20307&quot; value=&quot;340&quot;/&gt;&lt;/object&gt;&lt;object type=&quot;3&quot; unique_id=&quot;10011&quot;&gt;&lt;property id=&quot;20148&quot; value=&quot;5&quot;/&gt;&lt;property id=&quot;20300&quot; value=&quot;Slide 8 - &amp;quot;Asettelut ja paikkamerkit&amp;quot;&quot;/&gt;&lt;property id=&quot;20307&quot; value=&quot;341&quot;/&gt;&lt;/object&gt;&lt;object type=&quot;3&quot; unique_id=&quot;10012&quot;&gt;&lt;property id=&quot;20148&quot; value=&quot;5&quot;/&gt;&lt;property id=&quot;20300&quot; value=&quot;Slide 9 - &amp;quot;Asettelut ja paikkamerkit&amp;quot;&quot;/&gt;&lt;property id=&quot;20307&quot; value=&quot;342&quot;/&gt;&lt;/object&gt;&lt;object type=&quot;3&quot; unique_id=&quot;10013&quot;&gt;&lt;property id=&quot;20148&quot; value=&quot;5&quot;/&gt;&lt;property id=&quot;20300&quot; value=&quot;Slide 10 - &amp;quot;Dian perustyyli -näkymään siirtyminen&amp;quot;&quot;/&gt;&lt;property id=&quot;20307&quot; value=&quot;343&quot;/&gt;&lt;/object&gt;&lt;object type=&quot;3&quot; unique_id=&quot;10014&quot;&gt;&lt;property id=&quot;20148&quot; value=&quot;5&quot;/&gt;&lt;property id=&quot;20300&quot; value=&quot;Slide 11 - &amp;quot;Dian perustyyli -näkymä&amp;quot;&quot;/&gt;&lt;property id=&quot;20307&quot; value=&quot;345&quot;/&gt;&lt;/object&gt;&lt;object type=&quot;3&quot; unique_id=&quot;10015&quot;&gt;&lt;property id=&quot;20148&quot; value=&quot;5&quot;/&gt;&lt;property id=&quot;20300&quot; value=&quot;Slide 12 - &amp;quot;Dian perustyyli -näkymä&amp;quot;&quot;/&gt;&lt;property id=&quot;20307&quot; value=&quot;346&quot;/&gt;&lt;/object&gt;&lt;object type=&quot;3&quot; unique_id=&quot;10016&quot;&gt;&lt;property id=&quot;20148&quot; value=&quot;5&quot;/&gt;&lt;property id=&quot;20300&quot; value=&quot;Slide 13 - &amp;quot;Dian perustyyli -näkymä&amp;quot;&quot;/&gt;&lt;property id=&quot;20307&quot; value=&quot;347&quot;/&gt;&lt;/object&gt;&lt;object type=&quot;3&quot; unique_id=&quot;10017&quot;&gt;&lt;property id=&quot;20148&quot; value=&quot;5&quot;/&gt;&lt;property id=&quot;20300&quot; value=&quot;Slide 14 - &amp;quot;Mukautetun asettelun luominen&amp;quot;&quot;/&gt;&lt;property id=&quot;20307&quot; value=&quot;348&quot;/&gt;&lt;/object&gt;&lt;object type=&quot;3&quot; unique_id=&quot;10018&quot;&gt;&lt;property id=&quot;20148&quot; value=&quot;5&quot;/&gt;&lt;property id=&quot;20300&quot; value=&quot;Slide 15 - &amp;quot;Mukautetun asettelun luominen&amp;quot;&quot;/&gt;&lt;property id=&quot;20307&quot; value=&quot;349&quot;/&gt;&lt;/object&gt;&lt;object type=&quot;3&quot; unique_id=&quot;10019&quot;&gt;&lt;property id=&quot;20148&quot; value=&quot;5&quot;/&gt;&lt;property id=&quot;20300&quot; value=&quot;Slide 16 - &amp;quot;Paikkamerkkien lisääminen ja sijainnin muuttaminen&amp;quot;&quot;/&gt;&lt;property id=&quot;20307&quot; value=&quot;350&quot;/&gt;&lt;/object&gt;&lt;object type=&quot;3&quot; unique_id=&quot;10020&quot;&gt;&lt;property id=&quot;20148&quot; value=&quot;5&quot;/&gt;&lt;property id=&quot;20300&quot; value=&quot;Slide 17 - &amp;quot;Paikkamerkkien lisääminen ja sijainnin muuttaminen&amp;quot;&quot;/&gt;&lt;property id=&quot;20307&quot; value=&quot;351&quot;/&gt;&lt;/object&gt;&lt;object type=&quot;3&quot; unique_id=&quot;10021&quot;&gt;&lt;property id=&quot;20148&quot; value=&quot;5&quot;/&gt;&lt;property id=&quot;20300&quot; value=&quot;Slide 18 - &amp;quot;Logon lisääminen&amp;quot;&quot;/&gt;&lt;property id=&quot;20307&quot; value=&quot;352&quot;/&gt;&lt;/object&gt;&lt;object type=&quot;3&quot; unique_id=&quot;10022&quot;&gt;&lt;property id=&quot;20148&quot; value=&quot;5&quot;/&gt;&lt;property id=&quot;20300&quot; value=&quot;Slide 19 - &amp;quot;Logon lisääminen&amp;quot;&quot;/&gt;&lt;property id=&quot;20307&quot; value=&quot;353&quot;/&gt;&lt;/object&gt;&lt;object type=&quot;3&quot; unique_id=&quot;10023&quot;&gt;&lt;property id=&quot;20148&quot; value=&quot;5&quot;/&gt;&lt;property id=&quot;20300&quot; value=&quot;Slide 20 - &amp;quot;Mukautetun asettelun käyttäminen&amp;quot;&quot;/&gt;&lt;property id=&quot;20307&quot; value=&quot;354&quot;/&gt;&lt;/object&gt;&lt;object type=&quot;3&quot; unique_id=&quot;10024&quot;&gt;&lt;property id=&quot;20148&quot; value=&quot;5&quot;/&gt;&lt;property id=&quot;20300&quot; value=&quot;Slide 21 - &amp;quot;Mukautetun asettelun käyttäminen&amp;quot;&quot;/&gt;&lt;property id=&quot;20307&quot; value=&quot;355&quot;/&gt;&lt;/object&gt;&lt;object type=&quot;3&quot; unique_id=&quot;10025&quot;&gt;&lt;property id=&quot;20148&quot; value=&quot;5&quot;/&gt;&lt;property id=&quot;20300&quot; value=&quot;Slide 22 - &amp;quot;Tallentaminen mallina&amp;quot;&quot;/&gt;&lt;property id=&quot;20307&quot; value=&quot;344&quot;/&gt;&lt;/object&gt;&lt;object type=&quot;3&quot; unique_id=&quot;10026&quot;&gt;&lt;property id=&quot;20148&quot; value=&quot;5&quot;/&gt;&lt;property id=&quot;20300&quot; value=&quot;Slide 23 - &amp;quot;Tallentaminen mallina&amp;quot;&quot;/&gt;&lt;property id=&quot;20307&quot; value=&quot;356&quot;/&gt;&lt;/object&gt;&lt;object type=&quot;3&quot; unique_id=&quot;10027&quot;&gt;&lt;property id=&quot;20148&quot; value=&quot;5&quot;/&gt;&lt;property id=&quot;20300&quot; value=&quot;Slide 24 - &amp;quot;Tallentaminen mallina&amp;quot;&quot;/&gt;&lt;property id=&quot;20307&quot; value=&quot;357&quot;/&gt;&lt;/object&gt;&lt;object type=&quot;3&quot; unique_id=&quot;10028&quot;&gt;&lt;property id=&quot;20148&quot; value=&quot;5&quot;/&gt;&lt;property id=&quot;20300&quot; value=&quot;Slide 25 - &amp;quot;Tallentaminen mallina&amp;quot;&quot;/&gt;&lt;property id=&quot;20307&quot; value=&quot;358&quot;/&gt;&lt;/object&gt;&lt;object type=&quot;3&quot; unique_id=&quot;10029&quot;&gt;&lt;property id=&quot;20148&quot; value=&quot;5&quot;/&gt;&lt;property id=&quot;20300&quot; value=&quot;Slide 26 - &amp;quot;Harjoituksia&amp;quot;&quot;/&gt;&lt;property id=&quot;20307&quot; value=&quot;279&quot;/&gt;&lt;/object&gt;&lt;object type=&quot;3&quot; unique_id=&quot;10030&quot;&gt;&lt;property id=&quot;20148&quot; value=&quot;5&quot;/&gt;&lt;property id=&quot;20300&quot; value=&quot;Slide 27 - &amp;quot;Koekysymys 1&amp;quot;&quot;/&gt;&lt;property id=&quot;20307&quot; value=&quot;280&quot;/&gt;&lt;/object&gt;&lt;object type=&quot;3&quot; unique_id=&quot;10031&quot;&gt;&lt;property id=&quot;20148&quot; value=&quot;5&quot;/&gt;&lt;property id=&quot;20300&quot; value=&quot;Slide 28 - &amp;quot;Koekysymys 1: Vastaus&amp;quot;&quot;/&gt;&lt;property id=&quot;20307&quot; value=&quot;281&quot;/&gt;&lt;/object&gt;&lt;object type=&quot;3&quot; unique_id=&quot;10032&quot;&gt;&lt;property id=&quot;20148&quot; value=&quot;5&quot;/&gt;&lt;property id=&quot;20300&quot; value=&quot;Slide 29 - &amp;quot;Koekysymys 2&amp;quot;&quot;/&gt;&lt;property id=&quot;20307&quot; value=&quot;282&quot;/&gt;&lt;/object&gt;&lt;object type=&quot;3&quot; unique_id=&quot;10033&quot;&gt;&lt;property id=&quot;20148&quot; value=&quot;5&quot;/&gt;&lt;property id=&quot;20300&quot; value=&quot;Slide 30 - &amp;quot;Koekysymys 2: Vastaus&amp;quot;&quot;/&gt;&lt;property id=&quot;20307&quot; value=&quot;283&quot;/&gt;&lt;/object&gt;&lt;object type=&quot;3&quot; unique_id=&quot;10034&quot;&gt;&lt;property id=&quot;20148&quot; value=&quot;5&quot;/&gt;&lt;property id=&quot;20300&quot; value=&quot;Slide 31 - &amp;quot;Koekysymys 3&amp;quot;&quot;/&gt;&lt;property id=&quot;20307&quot; value=&quot;284&quot;/&gt;&lt;/object&gt;&lt;object type=&quot;3&quot; unique_id=&quot;10035&quot;&gt;&lt;property id=&quot;20148&quot; value=&quot;5&quot;/&gt;&lt;property id=&quot;20300&quot; value=&quot;Slide 32 - &amp;quot;Koekysymys 3: Vastaus&amp;quot;&quot;/&gt;&lt;property id=&quot;20307&quot; value=&quot;285&quot;/&gt;&lt;/object&gt;&lt;object type=&quot;3&quot; unique_id=&quot;10036&quot;&gt;&lt;property id=&quot;20148&quot; value=&quot;5&quot;/&gt;&lt;property id=&quot;20300&quot; value=&quot;Slide 33 - &amp;quot;Pikaopas&amp;quot;&quot;/&gt;&lt;property id=&quot;20307&quot; value=&quot;289&quot;/&gt;&lt;/object&gt;&lt;object type=&quot;3&quot; unique_id=&quot;10037&quot;&gt;&lt;property id=&quot;20148&quot; value=&quot;5&quot;/&gt;&lt;property id=&quot;20300&quot; value=&quot;Slide 34 - &amp;quot;TÄMÄN MALLIN KÄYTTÖ&amp;quot;&quot;/&gt;&lt;property id=&quot;20307&quot; value=&quot;298&quot;/&gt;&lt;/object&gt;&lt;/object&gt;&lt;/object&gt;&lt;/database&gt;"/>
</p:tagLst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14C3CF8-C5AD-4F19-AE64-B4131136B3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Koulutusesitys PowerPoint 2007 - mukautetut asettelut</Template>
  <TotalTime>181</TotalTime>
  <Words>1988</Words>
  <Application>Microsoft Office PowerPoint</Application>
  <PresentationFormat>Näytössä katseltava diaesitys (4:3)</PresentationFormat>
  <Paragraphs>198</Paragraphs>
  <Slides>29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6" baseType="lpstr">
      <vt:lpstr>Arial</vt:lpstr>
      <vt:lpstr>Century Schoolbook</vt:lpstr>
      <vt:lpstr>Tahoma</vt:lpstr>
      <vt:lpstr>Times New Roman</vt:lpstr>
      <vt:lpstr>Wingdings</vt:lpstr>
      <vt:lpstr>Wingdings 3</vt:lpstr>
      <vt:lpstr>1_Default Design</vt:lpstr>
      <vt:lpstr>Romanikieli, eilen, tänään ja huomenna - romanikielen käyttö Suomen romaniyhteisössä </vt:lpstr>
      <vt:lpstr>Johdanto</vt:lpstr>
      <vt:lpstr>I Romanikieli eilen – kielen historiaa</vt:lpstr>
      <vt:lpstr>Tulo Ruotsi-Suomeen</vt:lpstr>
      <vt:lpstr>Jatkuu</vt:lpstr>
      <vt:lpstr>Kielen juurille…</vt:lpstr>
      <vt:lpstr>Jatkuu…</vt:lpstr>
      <vt:lpstr>Romanimurteita</vt:lpstr>
      <vt:lpstr>II Romanikieli tänään – Kielen merkitys </vt:lpstr>
      <vt:lpstr>Jatkuu…</vt:lpstr>
      <vt:lpstr>Kielen merkitys, jatkuu…</vt:lpstr>
      <vt:lpstr>Kielen juridinen asema</vt:lpstr>
      <vt:lpstr>Jatkuu…</vt:lpstr>
      <vt:lpstr>Kielen hyväksi toimivat instituutiot </vt:lpstr>
      <vt:lpstr>PowerPoint-esitys</vt:lpstr>
      <vt:lpstr>Romanikielen kielitaito ja tutkimukset</vt:lpstr>
      <vt:lpstr>Jatkuu…</vt:lpstr>
      <vt:lpstr>2. Toinen tutkimus</vt:lpstr>
      <vt:lpstr>3. Tutkimus – Hedmanin kenttäselvitys kielestä</vt:lpstr>
      <vt:lpstr>Romanikielen käyttöä rajoittavat tekijät</vt:lpstr>
      <vt:lpstr>1. Kieli ei siirry riittävästi vanhemmilta lapsille</vt:lpstr>
      <vt:lpstr>Jatkuu…</vt:lpstr>
      <vt:lpstr> 2. Romanikielen opetus saavuttaa vain pienen osan oppilaista (koulu) </vt:lpstr>
      <vt:lpstr>Jatkuu…</vt:lpstr>
      <vt:lpstr>3.Romanien omat asenteet rajoittavat kielen julkista käyttöä</vt:lpstr>
      <vt:lpstr>Kielen käyttöaloja kodin ulkopuolella</vt:lpstr>
      <vt:lpstr>Jatkuu…</vt:lpstr>
      <vt:lpstr>III Romanikieli huomenna -Tulevaisuuden haasteita</vt:lpstr>
      <vt:lpstr>MO DŽIIVES ROMANI TŠIMB! PAARGIBA!</vt:lpstr>
    </vt:vector>
  </TitlesOfParts>
  <Manager/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Romanikieli, eilen, tänään ja huomenna - romanikielen käyttö Suomen romaniyhteisössä</dc:title>
  <dc:subject/>
  <dc:creator>Hedman, Henry M V</dc:creator>
  <cp:keywords/>
  <dc:description/>
  <cp:lastModifiedBy>Hedman, Henry M V</cp:lastModifiedBy>
  <cp:revision>21</cp:revision>
  <dcterms:created xsi:type="dcterms:W3CDTF">2020-09-15T12:15:56Z</dcterms:created>
  <dcterms:modified xsi:type="dcterms:W3CDTF">2020-09-15T15:17:53Z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TC102562721035</vt:lpwstr>
  </property>
</Properties>
</file>