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nika.pasanen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mn-FI" dirty="0" smtClean="0"/>
              <a:t>Kokemuksia saamen kielten elvytyksestä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88658"/>
          </a:xfrm>
        </p:spPr>
        <p:txBody>
          <a:bodyPr>
            <a:normAutofit fontScale="92500" lnSpcReduction="10000"/>
          </a:bodyPr>
          <a:lstStyle/>
          <a:p>
            <a:r>
              <a:rPr lang="smn-FI" dirty="0"/>
              <a:t>ROMANIASIAN NEUVOTTELUPÄIVÄ 16.9.2020</a:t>
            </a:r>
            <a:endParaRPr lang="fi-FI" dirty="0"/>
          </a:p>
          <a:p>
            <a:r>
              <a:rPr lang="smn-FI" dirty="0" smtClean="0"/>
              <a:t>Annika Pasanen, Helsingin yliopisto</a:t>
            </a:r>
          </a:p>
          <a:p>
            <a:r>
              <a:rPr lang="smn-FI" dirty="0" smtClean="0"/>
              <a:t>Suomalais-ugrilaisen kielentutkimuksen tutkijatohtori</a:t>
            </a:r>
          </a:p>
          <a:p>
            <a:r>
              <a:rPr lang="smn-FI" dirty="0" smtClean="0">
                <a:hlinkClick r:id="rId2"/>
              </a:rPr>
              <a:t>annika.pasanen@gmail.com</a:t>
            </a:r>
            <a:endParaRPr lang="smn-FI" dirty="0" smtClean="0"/>
          </a:p>
        </p:txBody>
      </p:sp>
    </p:spTree>
    <p:extLst>
      <p:ext uri="{BB962C8B-B14F-4D97-AF65-F5344CB8AC3E}">
        <p14:creationId xmlns:p14="http://schemas.microsoft.com/office/powerpoint/2010/main" val="109796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0" y="1028314"/>
            <a:ext cx="9601196" cy="1303867"/>
          </a:xfrm>
        </p:spPr>
        <p:txBody>
          <a:bodyPr/>
          <a:lstStyle/>
          <a:p>
            <a:r>
              <a:rPr lang="smn-FI" dirty="0" smtClean="0"/>
              <a:t>Mutta meidän </a:t>
            </a:r>
            <a:r>
              <a:rPr lang="smn-FI" dirty="0"/>
              <a:t>pitää muuttua itse!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885270" cy="576262"/>
          </a:xfrm>
        </p:spPr>
        <p:txBody>
          <a:bodyPr>
            <a:noAutofit/>
          </a:bodyPr>
          <a:lstStyle/>
          <a:p>
            <a:r>
              <a:rPr lang="smn-FI" dirty="0" smtClean="0"/>
              <a:t>Vähemmistökielen </a:t>
            </a:r>
            <a:r>
              <a:rPr lang="smn-FI" dirty="0"/>
              <a:t>puhujien </a:t>
            </a:r>
            <a:r>
              <a:rPr lang="smn-FI" dirty="0" smtClean="0"/>
              <a:t>pitää</a:t>
            </a:r>
            <a:endParaRPr lang="smn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885270" cy="324990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smn-FI" sz="1800" dirty="0"/>
              <a:t>ymmärtää kielen nykytilanne kaunistelematta ja peittelemättä </a:t>
            </a:r>
          </a:p>
          <a:p>
            <a:pPr lvl="1"/>
            <a:r>
              <a:rPr lang="smn-FI" sz="1800" dirty="0"/>
              <a:t>puhua omaa kieltä, vaikka olisi helpompaa olla hiljaa</a:t>
            </a:r>
          </a:p>
          <a:p>
            <a:pPr lvl="1"/>
            <a:r>
              <a:rPr lang="smn-FI" sz="1800" dirty="0"/>
              <a:t>opetella, jos ei osaa, vaikka se on työlästä</a:t>
            </a:r>
          </a:p>
          <a:p>
            <a:pPr lvl="1"/>
            <a:r>
              <a:rPr lang="smn-FI" sz="1800" dirty="0"/>
              <a:t>siirtää eteenpäin omaa kieltä, vaikka enemmistökielen siirtäminen olisi helpompaa</a:t>
            </a:r>
          </a:p>
          <a:p>
            <a:pPr lvl="1"/>
            <a:r>
              <a:rPr lang="smn-FI" sz="1800" dirty="0"/>
              <a:t>uskaltaa vaatia sitä, mikä itselle kuuluu, vaikka ei haluaisi olla hankala kansalainen ja lähimmäinen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mn-FI" dirty="0" smtClean="0"/>
              <a:t>Enemmistön pitää</a:t>
            </a:r>
            <a:endParaRPr lang="smn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3176011"/>
          </a:xfrm>
        </p:spPr>
        <p:txBody>
          <a:bodyPr>
            <a:normAutofit/>
          </a:bodyPr>
          <a:lstStyle/>
          <a:p>
            <a:pPr lvl="1"/>
            <a:r>
              <a:rPr lang="smn-FI" dirty="0"/>
              <a:t>ymmärtää vähemmistökieli itseisarvona ja ihmisoikeutena</a:t>
            </a:r>
            <a:endParaRPr lang="ru-RU" dirty="0"/>
          </a:p>
          <a:p>
            <a:pPr lvl="1"/>
            <a:r>
              <a:rPr lang="smn-FI" dirty="0"/>
              <a:t>tukea vähemmistökielen käyttöä ja vahvistamista: rahoitus, asenteet</a:t>
            </a:r>
          </a:p>
          <a:p>
            <a:pPr lvl="1"/>
            <a:r>
              <a:rPr lang="smn-FI" dirty="0"/>
              <a:t>sietää sitä, että ei ymmärrä kaikkea sanottua</a:t>
            </a:r>
          </a:p>
          <a:p>
            <a:pPr lvl="1"/>
            <a:r>
              <a:rPr lang="smn-FI" dirty="0"/>
              <a:t>opetella vähemmistökieltä itse, edes vähän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74291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/>
          <p:cNvSpPr txBox="1"/>
          <p:nvPr/>
        </p:nvSpPr>
        <p:spPr>
          <a:xfrm>
            <a:off x="3454400" y="1634835"/>
            <a:ext cx="52277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mn-FI" sz="5400" dirty="0" smtClean="0"/>
              <a:t>Giitu!</a:t>
            </a:r>
          </a:p>
          <a:p>
            <a:pPr algn="ctr"/>
            <a:r>
              <a:rPr lang="smn-FI" sz="5400" dirty="0" smtClean="0"/>
              <a:t>Spä’sseb!</a:t>
            </a:r>
          </a:p>
          <a:p>
            <a:pPr algn="ctr"/>
            <a:r>
              <a:rPr lang="smn-FI" sz="5400" dirty="0" smtClean="0"/>
              <a:t>Takkâ!</a:t>
            </a:r>
          </a:p>
          <a:p>
            <a:pPr algn="ctr"/>
            <a:r>
              <a:rPr lang="smn-FI" sz="5400" dirty="0" smtClean="0"/>
              <a:t>Paarkiba!</a:t>
            </a:r>
            <a:endParaRPr lang="fi-FI" sz="5400" dirty="0"/>
          </a:p>
        </p:txBody>
      </p:sp>
    </p:spTree>
    <p:extLst>
      <p:ext uri="{BB962C8B-B14F-4D97-AF65-F5344CB8AC3E}">
        <p14:creationId xmlns:p14="http://schemas.microsoft.com/office/powerpoint/2010/main" val="240375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mn-FI" dirty="0" smtClean="0"/>
              <a:t>Kielenelvytyksen kokonaisuus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69977"/>
          </a:xfrm>
        </p:spPr>
        <p:txBody>
          <a:bodyPr>
            <a:normAutofit fontScale="92500" lnSpcReduction="10000"/>
          </a:bodyPr>
          <a:lstStyle/>
          <a:p>
            <a:r>
              <a:rPr lang="smn-FI" dirty="0" smtClean="0"/>
              <a:t>Olennaiset osa-alueet: koti, varhaiskasvatus, koulu, työelämä, vapaa-aika, sosiaaliset verkostot</a:t>
            </a:r>
          </a:p>
          <a:p>
            <a:r>
              <a:rPr lang="smn-FI" dirty="0" smtClean="0"/>
              <a:t>Olennaiset ikäryhmät: kaikki – mutta erityisesti lapset</a:t>
            </a:r>
          </a:p>
          <a:p>
            <a:r>
              <a:rPr lang="smn-FI" dirty="0" smtClean="0"/>
              <a:t>Tasot: yksityinen, yhteisöllinen, julkinen</a:t>
            </a:r>
          </a:p>
          <a:p>
            <a:r>
              <a:rPr lang="smn-FI" dirty="0" smtClean="0"/>
              <a:t>Kielenelvytys edellyttää julkista tukea ja taloudellisia resursseja, mutta yhteisön oma tahto on kaiken a ja o</a:t>
            </a:r>
          </a:p>
          <a:p>
            <a:r>
              <a:rPr lang="smn-FI" dirty="0" smtClean="0"/>
              <a:t>Kielenelvytys on paljon enemmän kuin kielen elvytystä</a:t>
            </a:r>
          </a:p>
          <a:p>
            <a:r>
              <a:rPr lang="smn-FI" dirty="0" smtClean="0"/>
              <a:t>Kielenelvytys ei ole projekti, eikä sitä pitäisi suunnitella ja rahoittaa projektina. Se pitäisi nähdä pysyvänä työnä uhanalaisen kielen </a:t>
            </a:r>
            <a:r>
              <a:rPr lang="smn-FI" dirty="0" smtClean="0"/>
              <a:t>vahvistamiseksi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078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mn-FI" dirty="0" smtClean="0"/>
              <a:t>Kielenelvytyksen tavoitteet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42268"/>
          </a:xfrm>
        </p:spPr>
        <p:txBody>
          <a:bodyPr>
            <a:normAutofit lnSpcReduction="10000"/>
          </a:bodyPr>
          <a:lstStyle/>
          <a:p>
            <a:r>
              <a:rPr lang="smn-FI" dirty="0" smtClean="0"/>
              <a:t>Tukea vanhempia kielen siirtämisessä lapsille</a:t>
            </a:r>
          </a:p>
          <a:p>
            <a:r>
              <a:rPr lang="smn-FI" dirty="0" smtClean="0"/>
              <a:t>Taata kielen siirtyminen lapsille kodin ulkopuolella, jos se ei ole riittävän vahvaa kotona</a:t>
            </a:r>
          </a:p>
          <a:p>
            <a:r>
              <a:rPr lang="smn-FI" dirty="0" smtClean="0"/>
              <a:t>Mahdollistaa kielen oppiminen ja takaisin ottaminen aikuisille</a:t>
            </a:r>
            <a:endParaRPr lang="fi-FI" dirty="0" smtClean="0"/>
          </a:p>
          <a:p>
            <a:r>
              <a:rPr lang="smn-FI" dirty="0" smtClean="0"/>
              <a:t>Mahdollistaa kielen kirjallinen taito niille, jotka osaavat suullisesti</a:t>
            </a:r>
            <a:endParaRPr lang="fi-FI" dirty="0"/>
          </a:p>
          <a:p>
            <a:r>
              <a:rPr lang="smn-FI" dirty="0" smtClean="0"/>
              <a:t>Vahvistaa olemassaolevia kielenkäyttöyhteyksiä</a:t>
            </a:r>
          </a:p>
          <a:p>
            <a:r>
              <a:rPr lang="smn-FI" dirty="0" smtClean="0"/>
              <a:t>Luoda uusia kielenkäyttöyhteyksiä</a:t>
            </a:r>
          </a:p>
          <a:p>
            <a:r>
              <a:rPr lang="smn-FI" dirty="0" smtClean="0"/>
              <a:t>Lisätä kieltä koskevaa tietoisuutta ja arvostusta</a:t>
            </a:r>
          </a:p>
        </p:txBody>
      </p:sp>
    </p:spTree>
    <p:extLst>
      <p:ext uri="{BB962C8B-B14F-4D97-AF65-F5344CB8AC3E}">
        <p14:creationId xmlns:p14="http://schemas.microsoft.com/office/powerpoint/2010/main" val="311798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mn-FI" dirty="0" smtClean="0"/>
              <a:t>Saamen kielet Suomessa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mn-FI" dirty="0" smtClean="0"/>
              <a:t>Inarinsaame, koltansaame ja pohjoissaame – kolme erillistä kieltä</a:t>
            </a:r>
          </a:p>
          <a:p>
            <a:r>
              <a:rPr lang="smn-FI" dirty="0" smtClean="0"/>
              <a:t>Kaikki uhanalaisia kieliä</a:t>
            </a:r>
          </a:p>
          <a:p>
            <a:r>
              <a:rPr lang="smn-FI" dirty="0" smtClean="0"/>
              <a:t>Vuonna 2019 yhteensä 2004 henkilöä ilmoitti äidinkielekseen saamen kielen; noin viidesosa Suomen saamelaisista</a:t>
            </a:r>
          </a:p>
          <a:p>
            <a:r>
              <a:rPr lang="smn-FI" dirty="0" smtClean="0"/>
              <a:t>Saamelaisilla on perustuslain turvaama oikeus ylläpitää ja kehittää kieltään</a:t>
            </a:r>
          </a:p>
          <a:p>
            <a:r>
              <a:rPr lang="smn-FI" dirty="0" smtClean="0"/>
              <a:t>Saamen kielilaki takaa periaatteessa vahvat kielioikeudet kotiseutualueella</a:t>
            </a:r>
          </a:p>
          <a:p>
            <a:r>
              <a:rPr lang="smn-FI" dirty="0" smtClean="0"/>
              <a:t>Saamelaisista jo 60 % asuu kotiseutualueen ulkopuolella</a:t>
            </a:r>
          </a:p>
        </p:txBody>
      </p:sp>
    </p:spTree>
    <p:extLst>
      <p:ext uri="{BB962C8B-B14F-4D97-AF65-F5344CB8AC3E}">
        <p14:creationId xmlns:p14="http://schemas.microsoft.com/office/powerpoint/2010/main" val="382545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mn-FI" dirty="0" smtClean="0"/>
              <a:t>Kielen siirtyminen sukupolvelta toiselle</a:t>
            </a:r>
            <a:endParaRPr lang="fi-FI" dirty="0"/>
          </a:p>
        </p:txBody>
      </p:sp>
      <p:pic>
        <p:nvPicPr>
          <p:cNvPr id="4" name="Sisällön paikkamerkki 4">
            <a:extLst>
              <a:ext uri="{FF2B5EF4-FFF2-40B4-BE49-F238E27FC236}">
                <a16:creationId xmlns:a16="http://schemas.microsoft.com/office/drawing/2014/main" id="{A18B6A91-725C-4312-9DE4-31D1A40C8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30" y="2556452"/>
            <a:ext cx="4975670" cy="3317875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85FDF3F-093A-4262-8272-F152290E7F4D}"/>
              </a:ext>
            </a:extLst>
          </p:cNvPr>
          <p:cNvSpPr txBox="1"/>
          <p:nvPr/>
        </p:nvSpPr>
        <p:spPr>
          <a:xfrm>
            <a:off x="1120330" y="5884573"/>
            <a:ext cx="5150742" cy="379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mn-FI" dirty="0" smtClean="0"/>
              <a:t>Kuva</a:t>
            </a:r>
            <a:r>
              <a:rPr lang="smn-FI" dirty="0" smtClean="0"/>
              <a:t>: </a:t>
            </a:r>
            <a:r>
              <a:rPr lang="smn-FI" dirty="0"/>
              <a:t>Ville-Riiko Fofonoff / Sámediggi</a:t>
            </a:r>
          </a:p>
        </p:txBody>
      </p:sp>
      <p:pic>
        <p:nvPicPr>
          <p:cNvPr id="6" name="Picture 2" descr="D:\Kuvia Inarista\014isänpäiväkonsert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72" y="2566699"/>
            <a:ext cx="4974969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7324436" y="5894821"/>
            <a:ext cx="392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mn-FI" dirty="0" smtClean="0"/>
              <a:t>Kuva: Ulla Isotalo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789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2" y="61267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smn-FI" dirty="0" smtClean="0"/>
              <a:t/>
            </a:r>
            <a:br>
              <a:rPr lang="smn-FI" dirty="0" smtClean="0"/>
            </a:br>
            <a:r>
              <a:rPr lang="smn-FI" i="1" dirty="0" smtClean="0">
                <a:solidFill>
                  <a:srgbClr val="FF0000"/>
                </a:solidFill>
              </a:rPr>
              <a:t>Even </a:t>
            </a:r>
            <a:r>
              <a:rPr lang="smn-FI" i="1" dirty="0">
                <a:solidFill>
                  <a:srgbClr val="FF0000"/>
                </a:solidFill>
              </a:rPr>
              <a:t>if schools alone cannot save languages, schools can kill them more or less on their own.</a:t>
            </a:r>
            <a:r>
              <a:rPr lang="fi-FI" dirty="0">
                <a:solidFill>
                  <a:srgbClr val="FF0000"/>
                </a:solidFill>
              </a:rPr>
              <a:t/>
            </a:r>
            <a:br>
              <a:rPr lang="fi-FI" dirty="0">
                <a:solidFill>
                  <a:srgbClr val="FF0000"/>
                </a:solidFill>
              </a:rPr>
            </a:br>
            <a:r>
              <a:rPr lang="smn-FI" sz="3600" dirty="0"/>
              <a:t>(Magga &amp; Skutnabb-Kangas 2003)</a:t>
            </a:r>
            <a:endParaRPr lang="fi-FI" dirty="0"/>
          </a:p>
        </p:txBody>
      </p:sp>
      <p:pic>
        <p:nvPicPr>
          <p:cNvPr id="4" name="Picture 4" descr="koulukukuva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7548" y="2588482"/>
            <a:ext cx="4939143" cy="342460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 descr="Kuvan kuvausta ei ole saatavilla.">
            <a:extLst>
              <a:ext uri="{FF2B5EF4-FFF2-40B4-BE49-F238E27FC236}">
                <a16:creationId xmlns:a16="http://schemas.microsoft.com/office/drawing/2014/main" id="{A04B8997-63E7-4A9B-9D1D-0D2366FBC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51" y="2588482"/>
            <a:ext cx="5300697" cy="318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1027548" y="5920509"/>
            <a:ext cx="410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mn-FI" dirty="0" smtClean="0"/>
              <a:t>Kuva: Ilmari Mattuksen kotialbumi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7740073" y="5902036"/>
            <a:ext cx="382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mn-FI" dirty="0" smtClean="0"/>
              <a:t>Kuva: Annika Pasanen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754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mn-FI" dirty="0" smtClean="0"/>
              <a:t>Kadotetut </a:t>
            </a:r>
            <a:r>
              <a:rPr lang="smn-FI" dirty="0" smtClean="0"/>
              <a:t>sukupolvet ja </a:t>
            </a:r>
            <a:br>
              <a:rPr lang="smn-FI" dirty="0" smtClean="0"/>
            </a:br>
            <a:r>
              <a:rPr lang="smn-FI" dirty="0" smtClean="0"/>
              <a:t>kielen oppiminen aikuisena</a:t>
            </a:r>
            <a:endParaRPr lang="fi-FI" dirty="0"/>
          </a:p>
        </p:txBody>
      </p:sp>
      <p:pic>
        <p:nvPicPr>
          <p:cNvPr id="4" name="Picture 2" descr="Maija-Elina Oikarinen (vas.), Hannele Fofonoff ja Tarja Tuovinen haaveilevat tyÃ¶skentelevÃ¤nsÃ¤ tulevaisuudessa koltansaameksi. / Kuva: Sara Wesslin / Yle">
            <a:extLst>
              <a:ext uri="{FF2B5EF4-FFF2-40B4-BE49-F238E27FC236}">
                <a16:creationId xmlns:a16="http://schemas.microsoft.com/office/drawing/2014/main" id="{9D373ACA-D381-4CCC-B8C7-7507A47D8E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511282"/>
            <a:ext cx="442383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RW_9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4327" y="2511282"/>
            <a:ext cx="5022271" cy="33490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6974993" y="5900956"/>
            <a:ext cx="392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mn-FI" dirty="0" smtClean="0"/>
              <a:t>Kuva: Ulla Isotalo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295402" y="5900956"/>
            <a:ext cx="282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mn-FI" dirty="0" smtClean="0"/>
              <a:t>Kuva: Yle Sápmi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816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mn-FI" dirty="0" smtClean="0"/>
              <a:t>Kielimestari-oppilas </a:t>
            </a:r>
            <a:r>
              <a:rPr lang="smn-FI" dirty="0" smtClean="0"/>
              <a:t>-</a:t>
            </a:r>
            <a:r>
              <a:rPr lang="smn-FI" dirty="0" smtClean="0"/>
              <a:t>menetelmä</a:t>
            </a:r>
            <a:endParaRPr lang="fi-FI" dirty="0"/>
          </a:p>
        </p:txBody>
      </p:sp>
      <p:pic>
        <p:nvPicPr>
          <p:cNvPr id="4" name="Picture 2" descr="C:\Users\asennus\Documents\Kielipesäseminaarit\Kuvia Inarista\046kielimestar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649827"/>
            <a:ext cx="4424502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ennus\Documents\Kielipesäseminaarit\Kuvia Inarista\048kielimestar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64" y="2649827"/>
            <a:ext cx="4423834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6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37" y="692542"/>
            <a:ext cx="6751782" cy="283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9286" y="3528291"/>
            <a:ext cx="677333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274618" y="0"/>
            <a:ext cx="9725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mn-FI" sz="4400" b="1" dirty="0" smtClean="0"/>
              <a:t>Miksi kielenelvytys on vaikeaa?</a:t>
            </a:r>
            <a:endParaRPr lang="fi-FI" sz="4400" b="1" dirty="0"/>
          </a:p>
        </p:txBody>
      </p:sp>
    </p:spTree>
    <p:extLst>
      <p:ext uri="{BB962C8B-B14F-4D97-AF65-F5344CB8AC3E}">
        <p14:creationId xmlns:p14="http://schemas.microsoft.com/office/powerpoint/2010/main" val="3966652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802</TotalTime>
  <Words>365</Words>
  <Application>Microsoft Office PowerPoint</Application>
  <PresentationFormat>Laajakuva</PresentationFormat>
  <Paragraphs>54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Orgaaninen</vt:lpstr>
      <vt:lpstr>Kokemuksia saamen kielten elvytyksestä</vt:lpstr>
      <vt:lpstr>Kielenelvytyksen kokonaisuus</vt:lpstr>
      <vt:lpstr>Kielenelvytyksen tavoitteet</vt:lpstr>
      <vt:lpstr>Saamen kielet Suomessa</vt:lpstr>
      <vt:lpstr>Kielen siirtyminen sukupolvelta toiselle</vt:lpstr>
      <vt:lpstr> Even if schools alone cannot save languages, schools can kill them more or less on their own. (Magga &amp; Skutnabb-Kangas 2003)</vt:lpstr>
      <vt:lpstr>Kadotetut sukupolvet ja  kielen oppiminen aikuisena</vt:lpstr>
      <vt:lpstr>Kielimestari-oppilas -menetelmä</vt:lpstr>
      <vt:lpstr>PowerPoint-esitys</vt:lpstr>
      <vt:lpstr>Mutta meidän pitää muuttua itse!</vt:lpstr>
      <vt:lpstr>PowerPoint-esitys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Kokemuksia saamen kielten elvytyksestä</dc:title>
  <dc:creator>NN</dc:creator>
  <cp:lastModifiedBy>NN</cp:lastModifiedBy>
  <cp:revision>14</cp:revision>
  <dcterms:created xsi:type="dcterms:W3CDTF">2020-09-14T09:13:00Z</dcterms:created>
  <dcterms:modified xsi:type="dcterms:W3CDTF">2020-09-15T10:05:48Z</dcterms:modified>
</cp:coreProperties>
</file>