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9" r:id="rId2"/>
    <p:sldId id="265" r:id="rId3"/>
    <p:sldId id="281" r:id="rId4"/>
    <p:sldId id="284" r:id="rId5"/>
    <p:sldId id="280" r:id="rId6"/>
    <p:sldId id="282" r:id="rId7"/>
    <p:sldId id="283" r:id="rId8"/>
    <p:sldId id="286" r:id="rId9"/>
    <p:sldId id="291" r:id="rId10"/>
    <p:sldId id="292" r:id="rId11"/>
    <p:sldId id="288" r:id="rId12"/>
    <p:sldId id="287" r:id="rId13"/>
    <p:sldId id="289" r:id="rId14"/>
    <p:sldId id="29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22" d="100"/>
          <a:sy n="122" d="100"/>
        </p:scale>
        <p:origin x="96" y="2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78E84-0B00-4F4A-99A9-AC3F66A2EFD5}"/>
              </a:ext>
            </a:extLst>
          </p:cNvPr>
          <p:cNvSpPr>
            <a:spLocks noGrp="1"/>
          </p:cNvSpPr>
          <p:nvPr>
            <p:ph type="ctrTitle"/>
          </p:nvPr>
        </p:nvSpPr>
        <p:spPr>
          <a:xfrm>
            <a:off x="1524000" y="1122363"/>
            <a:ext cx="9144000" cy="2387600"/>
          </a:xfrm>
        </p:spPr>
        <p:txBody>
          <a:bodyPr anchor="b"/>
          <a:lstStyle>
            <a:lvl1pPr algn="ctr">
              <a:defRPr sz="6000" b="1">
                <a:solidFill>
                  <a:srgbClr val="002060"/>
                </a:solidFill>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87CD90AC-0A38-4D14-8041-C49D021AE6F5}"/>
              </a:ext>
            </a:extLst>
          </p:cNvPr>
          <p:cNvSpPr>
            <a:spLocks noGrp="1"/>
          </p:cNvSpPr>
          <p:nvPr>
            <p:ph type="subTitle" idx="1"/>
          </p:nvPr>
        </p:nvSpPr>
        <p:spPr>
          <a:xfrm>
            <a:off x="1524000" y="3602038"/>
            <a:ext cx="9144000" cy="1655762"/>
          </a:xfrm>
        </p:spPr>
        <p:txBody>
          <a:bodyPr/>
          <a:lstStyle>
            <a:lvl1pPr marL="0" indent="0" algn="ctr">
              <a:buNone/>
              <a:defRPr sz="2400">
                <a:solidFill>
                  <a:srgbClr val="00206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4" name="Date Placeholder 3">
            <a:extLst>
              <a:ext uri="{FF2B5EF4-FFF2-40B4-BE49-F238E27FC236}">
                <a16:creationId xmlns:a16="http://schemas.microsoft.com/office/drawing/2014/main" id="{DD122979-B7DE-4604-981C-46AD3C7E2C17}"/>
              </a:ext>
            </a:extLst>
          </p:cNvPr>
          <p:cNvSpPr>
            <a:spLocks noGrp="1"/>
          </p:cNvSpPr>
          <p:nvPr>
            <p:ph type="dt" sz="half" idx="10"/>
          </p:nvPr>
        </p:nvSpPr>
        <p:spPr/>
        <p:txBody>
          <a:bodyPr/>
          <a:lstStyle/>
          <a:p>
            <a:fld id="{4773AF13-7072-414D-9377-35BB0A78BD0C}" type="datetimeFigureOut">
              <a:rPr lang="en-GB" smtClean="0"/>
              <a:t>12/10/2020</a:t>
            </a:fld>
            <a:endParaRPr lang="en-GB" dirty="0"/>
          </a:p>
        </p:txBody>
      </p:sp>
      <p:sp>
        <p:nvSpPr>
          <p:cNvPr id="5" name="Footer Placeholder 4">
            <a:extLst>
              <a:ext uri="{FF2B5EF4-FFF2-40B4-BE49-F238E27FC236}">
                <a16:creationId xmlns:a16="http://schemas.microsoft.com/office/drawing/2014/main" id="{97628C19-F9A7-44B0-95B5-316D47296F39}"/>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9956100-AB77-4665-9D2E-7DC109734D5A}"/>
              </a:ext>
            </a:extLst>
          </p:cNvPr>
          <p:cNvSpPr>
            <a:spLocks noGrp="1"/>
          </p:cNvSpPr>
          <p:nvPr>
            <p:ph type="sldNum" sz="quarter" idx="12"/>
          </p:nvPr>
        </p:nvSpPr>
        <p:spPr/>
        <p:txBody>
          <a:bodyPr/>
          <a:lstStyle/>
          <a:p>
            <a:fld id="{0A2E6881-1D86-4E1E-8359-3BE890DF4489}" type="slidenum">
              <a:rPr lang="en-GB" smtClean="0"/>
              <a:t>‹#›</a:t>
            </a:fld>
            <a:endParaRPr lang="en-GB" dirty="0"/>
          </a:p>
        </p:txBody>
      </p:sp>
    </p:spTree>
    <p:extLst>
      <p:ext uri="{BB962C8B-B14F-4D97-AF65-F5344CB8AC3E}">
        <p14:creationId xmlns:p14="http://schemas.microsoft.com/office/powerpoint/2010/main" val="21370198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AC733-F095-4FCB-8719-0446160C1C5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A1C42B0-549D-4FAE-954B-B5856C2E137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3C99CCF-453A-4F75-B616-7A774B6F64C9}"/>
              </a:ext>
            </a:extLst>
          </p:cNvPr>
          <p:cNvSpPr>
            <a:spLocks noGrp="1"/>
          </p:cNvSpPr>
          <p:nvPr>
            <p:ph type="dt" sz="half" idx="10"/>
          </p:nvPr>
        </p:nvSpPr>
        <p:spPr/>
        <p:txBody>
          <a:bodyPr/>
          <a:lstStyle/>
          <a:p>
            <a:fld id="{4773AF13-7072-414D-9377-35BB0A78BD0C}" type="datetimeFigureOut">
              <a:rPr lang="en-GB" smtClean="0"/>
              <a:t>12/10/2020</a:t>
            </a:fld>
            <a:endParaRPr lang="en-GB" dirty="0"/>
          </a:p>
        </p:txBody>
      </p:sp>
      <p:sp>
        <p:nvSpPr>
          <p:cNvPr id="5" name="Footer Placeholder 4">
            <a:extLst>
              <a:ext uri="{FF2B5EF4-FFF2-40B4-BE49-F238E27FC236}">
                <a16:creationId xmlns:a16="http://schemas.microsoft.com/office/drawing/2014/main" id="{B970AB39-A4DE-4C10-862A-A3794B4BDF2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778EEC23-44ED-4366-B564-5000B0D765F5}"/>
              </a:ext>
            </a:extLst>
          </p:cNvPr>
          <p:cNvSpPr>
            <a:spLocks noGrp="1"/>
          </p:cNvSpPr>
          <p:nvPr>
            <p:ph type="sldNum" sz="quarter" idx="12"/>
          </p:nvPr>
        </p:nvSpPr>
        <p:spPr/>
        <p:txBody>
          <a:bodyPr/>
          <a:lstStyle/>
          <a:p>
            <a:fld id="{0A2E6881-1D86-4E1E-8359-3BE890DF4489}" type="slidenum">
              <a:rPr lang="en-GB" smtClean="0"/>
              <a:t>‹#›</a:t>
            </a:fld>
            <a:endParaRPr lang="en-GB" dirty="0"/>
          </a:p>
        </p:txBody>
      </p:sp>
    </p:spTree>
    <p:extLst>
      <p:ext uri="{BB962C8B-B14F-4D97-AF65-F5344CB8AC3E}">
        <p14:creationId xmlns:p14="http://schemas.microsoft.com/office/powerpoint/2010/main" val="639015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B173ABE-E022-4CA0-9C8D-6F6EF94D6A6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35CC8F9-6C88-453C-90C4-F354EF7B407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4436754-66C2-49F9-98CC-5594AB22C693}"/>
              </a:ext>
            </a:extLst>
          </p:cNvPr>
          <p:cNvSpPr>
            <a:spLocks noGrp="1"/>
          </p:cNvSpPr>
          <p:nvPr>
            <p:ph type="dt" sz="half" idx="10"/>
          </p:nvPr>
        </p:nvSpPr>
        <p:spPr/>
        <p:txBody>
          <a:bodyPr/>
          <a:lstStyle/>
          <a:p>
            <a:fld id="{4773AF13-7072-414D-9377-35BB0A78BD0C}" type="datetimeFigureOut">
              <a:rPr lang="en-GB" smtClean="0"/>
              <a:t>12/10/2020</a:t>
            </a:fld>
            <a:endParaRPr lang="en-GB" dirty="0"/>
          </a:p>
        </p:txBody>
      </p:sp>
      <p:sp>
        <p:nvSpPr>
          <p:cNvPr id="5" name="Footer Placeholder 4">
            <a:extLst>
              <a:ext uri="{FF2B5EF4-FFF2-40B4-BE49-F238E27FC236}">
                <a16:creationId xmlns:a16="http://schemas.microsoft.com/office/drawing/2014/main" id="{E7CDDD20-8837-4178-BD6F-ACA666D4924F}"/>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14F14F07-ED06-4541-A71D-B1F95886EC0E}"/>
              </a:ext>
            </a:extLst>
          </p:cNvPr>
          <p:cNvSpPr>
            <a:spLocks noGrp="1"/>
          </p:cNvSpPr>
          <p:nvPr>
            <p:ph type="sldNum" sz="quarter" idx="12"/>
          </p:nvPr>
        </p:nvSpPr>
        <p:spPr/>
        <p:txBody>
          <a:bodyPr/>
          <a:lstStyle/>
          <a:p>
            <a:fld id="{0A2E6881-1D86-4E1E-8359-3BE890DF4489}" type="slidenum">
              <a:rPr lang="en-GB" smtClean="0"/>
              <a:t>‹#›</a:t>
            </a:fld>
            <a:endParaRPr lang="en-GB" dirty="0"/>
          </a:p>
        </p:txBody>
      </p:sp>
    </p:spTree>
    <p:extLst>
      <p:ext uri="{BB962C8B-B14F-4D97-AF65-F5344CB8AC3E}">
        <p14:creationId xmlns:p14="http://schemas.microsoft.com/office/powerpoint/2010/main" val="2539858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B34C1-E2DF-4E29-A2D4-F23E2150FA2F}"/>
              </a:ext>
            </a:extLst>
          </p:cNvPr>
          <p:cNvSpPr>
            <a:spLocks noGrp="1"/>
          </p:cNvSpPr>
          <p:nvPr>
            <p:ph type="title"/>
          </p:nvPr>
        </p:nvSpPr>
        <p:spPr/>
        <p:txBody>
          <a:bodyPr/>
          <a:lstStyle>
            <a:lvl1pPr algn="ctr">
              <a:defRPr sz="2800" b="1">
                <a:solidFill>
                  <a:srgbClr val="002060"/>
                </a:solidFill>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0FB55D25-8767-4ADD-A118-3C389F79929C}"/>
              </a:ext>
            </a:extLst>
          </p:cNvPr>
          <p:cNvSpPr>
            <a:spLocks noGrp="1"/>
          </p:cNvSpPr>
          <p:nvPr>
            <p:ph idx="1"/>
          </p:nvPr>
        </p:nvSpPr>
        <p:spPr/>
        <p:txBody>
          <a:bodyPr/>
          <a:lstStyle>
            <a:lvl1pPr>
              <a:defRPr>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1FCA90C8-1425-4154-852A-E805714ADE13}"/>
              </a:ext>
            </a:extLst>
          </p:cNvPr>
          <p:cNvSpPr>
            <a:spLocks noGrp="1"/>
          </p:cNvSpPr>
          <p:nvPr>
            <p:ph type="dt" sz="half" idx="10"/>
          </p:nvPr>
        </p:nvSpPr>
        <p:spPr/>
        <p:txBody>
          <a:bodyPr/>
          <a:lstStyle/>
          <a:p>
            <a:fld id="{4773AF13-7072-414D-9377-35BB0A78BD0C}" type="datetimeFigureOut">
              <a:rPr lang="en-GB" smtClean="0"/>
              <a:t>12/10/2020</a:t>
            </a:fld>
            <a:endParaRPr lang="en-GB" dirty="0"/>
          </a:p>
        </p:txBody>
      </p:sp>
      <p:sp>
        <p:nvSpPr>
          <p:cNvPr id="5" name="Footer Placeholder 4">
            <a:extLst>
              <a:ext uri="{FF2B5EF4-FFF2-40B4-BE49-F238E27FC236}">
                <a16:creationId xmlns:a16="http://schemas.microsoft.com/office/drawing/2014/main" id="{FB91F22A-7AD9-4BE9-A57E-03B24FC46110}"/>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AFEF770-A4B4-4F71-B2DB-EA58C003FE1A}"/>
              </a:ext>
            </a:extLst>
          </p:cNvPr>
          <p:cNvSpPr>
            <a:spLocks noGrp="1"/>
          </p:cNvSpPr>
          <p:nvPr>
            <p:ph type="sldNum" sz="quarter" idx="12"/>
          </p:nvPr>
        </p:nvSpPr>
        <p:spPr/>
        <p:txBody>
          <a:bodyPr/>
          <a:lstStyle/>
          <a:p>
            <a:fld id="{0A2E6881-1D86-4E1E-8359-3BE890DF4489}" type="slidenum">
              <a:rPr lang="en-GB" smtClean="0"/>
              <a:t>‹#›</a:t>
            </a:fld>
            <a:endParaRPr lang="en-GB" dirty="0"/>
          </a:p>
        </p:txBody>
      </p:sp>
    </p:spTree>
    <p:extLst>
      <p:ext uri="{BB962C8B-B14F-4D97-AF65-F5344CB8AC3E}">
        <p14:creationId xmlns:p14="http://schemas.microsoft.com/office/powerpoint/2010/main" val="1139895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6BC41-FC79-48FC-AE8B-64EB15931C5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6A3ACF5-F300-4D32-843D-A10984B0AEC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FCA77EB-FFDB-4F63-BF4D-FF37C43DBCDC}"/>
              </a:ext>
            </a:extLst>
          </p:cNvPr>
          <p:cNvSpPr>
            <a:spLocks noGrp="1"/>
          </p:cNvSpPr>
          <p:nvPr>
            <p:ph type="dt" sz="half" idx="10"/>
          </p:nvPr>
        </p:nvSpPr>
        <p:spPr/>
        <p:txBody>
          <a:bodyPr/>
          <a:lstStyle/>
          <a:p>
            <a:fld id="{4773AF13-7072-414D-9377-35BB0A78BD0C}" type="datetimeFigureOut">
              <a:rPr lang="en-GB" smtClean="0"/>
              <a:t>12/10/2020</a:t>
            </a:fld>
            <a:endParaRPr lang="en-GB" dirty="0"/>
          </a:p>
        </p:txBody>
      </p:sp>
      <p:sp>
        <p:nvSpPr>
          <p:cNvPr id="5" name="Footer Placeholder 4">
            <a:extLst>
              <a:ext uri="{FF2B5EF4-FFF2-40B4-BE49-F238E27FC236}">
                <a16:creationId xmlns:a16="http://schemas.microsoft.com/office/drawing/2014/main" id="{DA83F2A9-5DD7-4D1D-A53B-E8AEFA2D70C2}"/>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150E8146-BC74-4665-8CDA-4DCF42C24778}"/>
              </a:ext>
            </a:extLst>
          </p:cNvPr>
          <p:cNvSpPr>
            <a:spLocks noGrp="1"/>
          </p:cNvSpPr>
          <p:nvPr>
            <p:ph type="sldNum" sz="quarter" idx="12"/>
          </p:nvPr>
        </p:nvSpPr>
        <p:spPr/>
        <p:txBody>
          <a:bodyPr/>
          <a:lstStyle/>
          <a:p>
            <a:fld id="{0A2E6881-1D86-4E1E-8359-3BE890DF4489}" type="slidenum">
              <a:rPr lang="en-GB" smtClean="0"/>
              <a:t>‹#›</a:t>
            </a:fld>
            <a:endParaRPr lang="en-GB" dirty="0"/>
          </a:p>
        </p:txBody>
      </p:sp>
    </p:spTree>
    <p:extLst>
      <p:ext uri="{BB962C8B-B14F-4D97-AF65-F5344CB8AC3E}">
        <p14:creationId xmlns:p14="http://schemas.microsoft.com/office/powerpoint/2010/main" val="128753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B69E4-2943-44D2-AD38-7FE76433858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D504918-7D93-41F2-885C-D9633FAFC5F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83DEED1-4E05-4112-B536-2C86E6DE7C6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BF800E4-684D-4984-9C00-F3DCE35ADA7D}"/>
              </a:ext>
            </a:extLst>
          </p:cNvPr>
          <p:cNvSpPr>
            <a:spLocks noGrp="1"/>
          </p:cNvSpPr>
          <p:nvPr>
            <p:ph type="dt" sz="half" idx="10"/>
          </p:nvPr>
        </p:nvSpPr>
        <p:spPr/>
        <p:txBody>
          <a:bodyPr/>
          <a:lstStyle/>
          <a:p>
            <a:fld id="{4773AF13-7072-414D-9377-35BB0A78BD0C}" type="datetimeFigureOut">
              <a:rPr lang="en-GB" smtClean="0"/>
              <a:t>12/10/2020</a:t>
            </a:fld>
            <a:endParaRPr lang="en-GB" dirty="0"/>
          </a:p>
        </p:txBody>
      </p:sp>
      <p:sp>
        <p:nvSpPr>
          <p:cNvPr id="6" name="Footer Placeholder 5">
            <a:extLst>
              <a:ext uri="{FF2B5EF4-FFF2-40B4-BE49-F238E27FC236}">
                <a16:creationId xmlns:a16="http://schemas.microsoft.com/office/drawing/2014/main" id="{4511F930-92E6-465E-83E5-2C568F3C5017}"/>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33724DAC-E741-4C0D-A8A2-CB1C0260B6A6}"/>
              </a:ext>
            </a:extLst>
          </p:cNvPr>
          <p:cNvSpPr>
            <a:spLocks noGrp="1"/>
          </p:cNvSpPr>
          <p:nvPr>
            <p:ph type="sldNum" sz="quarter" idx="12"/>
          </p:nvPr>
        </p:nvSpPr>
        <p:spPr/>
        <p:txBody>
          <a:bodyPr/>
          <a:lstStyle/>
          <a:p>
            <a:fld id="{0A2E6881-1D86-4E1E-8359-3BE890DF4489}" type="slidenum">
              <a:rPr lang="en-GB" smtClean="0"/>
              <a:t>‹#›</a:t>
            </a:fld>
            <a:endParaRPr lang="en-GB" dirty="0"/>
          </a:p>
        </p:txBody>
      </p:sp>
    </p:spTree>
    <p:extLst>
      <p:ext uri="{BB962C8B-B14F-4D97-AF65-F5344CB8AC3E}">
        <p14:creationId xmlns:p14="http://schemas.microsoft.com/office/powerpoint/2010/main" val="3482569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D550C-A58A-40E1-B3B3-51C02831DB0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42446C6-5348-4F6C-8D07-3F0435CBAE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DCA219-BDAA-4C7F-AC41-6EF5110CF06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3AA2C80-C7ED-4E66-85C2-C6B2F0583C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B959AD3-D564-4CD3-81D6-070FE75F7F6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C0F94C4-A465-482D-A658-4FF136672100}"/>
              </a:ext>
            </a:extLst>
          </p:cNvPr>
          <p:cNvSpPr>
            <a:spLocks noGrp="1"/>
          </p:cNvSpPr>
          <p:nvPr>
            <p:ph type="dt" sz="half" idx="10"/>
          </p:nvPr>
        </p:nvSpPr>
        <p:spPr/>
        <p:txBody>
          <a:bodyPr/>
          <a:lstStyle/>
          <a:p>
            <a:fld id="{4773AF13-7072-414D-9377-35BB0A78BD0C}" type="datetimeFigureOut">
              <a:rPr lang="en-GB" smtClean="0"/>
              <a:t>12/10/2020</a:t>
            </a:fld>
            <a:endParaRPr lang="en-GB" dirty="0"/>
          </a:p>
        </p:txBody>
      </p:sp>
      <p:sp>
        <p:nvSpPr>
          <p:cNvPr id="8" name="Footer Placeholder 7">
            <a:extLst>
              <a:ext uri="{FF2B5EF4-FFF2-40B4-BE49-F238E27FC236}">
                <a16:creationId xmlns:a16="http://schemas.microsoft.com/office/drawing/2014/main" id="{A0679B47-0349-4D3A-9B48-DB13073444EA}"/>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E864C82F-0410-40FC-95D2-F063EC0A9534}"/>
              </a:ext>
            </a:extLst>
          </p:cNvPr>
          <p:cNvSpPr>
            <a:spLocks noGrp="1"/>
          </p:cNvSpPr>
          <p:nvPr>
            <p:ph type="sldNum" sz="quarter" idx="12"/>
          </p:nvPr>
        </p:nvSpPr>
        <p:spPr/>
        <p:txBody>
          <a:bodyPr/>
          <a:lstStyle/>
          <a:p>
            <a:fld id="{0A2E6881-1D86-4E1E-8359-3BE890DF4489}" type="slidenum">
              <a:rPr lang="en-GB" smtClean="0"/>
              <a:t>‹#›</a:t>
            </a:fld>
            <a:endParaRPr lang="en-GB" dirty="0"/>
          </a:p>
        </p:txBody>
      </p:sp>
    </p:spTree>
    <p:extLst>
      <p:ext uri="{BB962C8B-B14F-4D97-AF65-F5344CB8AC3E}">
        <p14:creationId xmlns:p14="http://schemas.microsoft.com/office/powerpoint/2010/main" val="780620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66AAE-D27A-4A0C-AAAD-57AE6CC8C0F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188AB0B-451D-41E9-9FF4-C6143D5012AB}"/>
              </a:ext>
            </a:extLst>
          </p:cNvPr>
          <p:cNvSpPr>
            <a:spLocks noGrp="1"/>
          </p:cNvSpPr>
          <p:nvPr>
            <p:ph type="dt" sz="half" idx="10"/>
          </p:nvPr>
        </p:nvSpPr>
        <p:spPr/>
        <p:txBody>
          <a:bodyPr/>
          <a:lstStyle/>
          <a:p>
            <a:fld id="{4773AF13-7072-414D-9377-35BB0A78BD0C}" type="datetimeFigureOut">
              <a:rPr lang="en-GB" smtClean="0"/>
              <a:t>12/10/2020</a:t>
            </a:fld>
            <a:endParaRPr lang="en-GB" dirty="0"/>
          </a:p>
        </p:txBody>
      </p:sp>
      <p:sp>
        <p:nvSpPr>
          <p:cNvPr id="4" name="Footer Placeholder 3">
            <a:extLst>
              <a:ext uri="{FF2B5EF4-FFF2-40B4-BE49-F238E27FC236}">
                <a16:creationId xmlns:a16="http://schemas.microsoft.com/office/drawing/2014/main" id="{9008A46F-CEBB-40A1-8391-DE441F382FC7}"/>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92AFE4B3-4325-4373-B10C-FB02506AF69A}"/>
              </a:ext>
            </a:extLst>
          </p:cNvPr>
          <p:cNvSpPr>
            <a:spLocks noGrp="1"/>
          </p:cNvSpPr>
          <p:nvPr>
            <p:ph type="sldNum" sz="quarter" idx="12"/>
          </p:nvPr>
        </p:nvSpPr>
        <p:spPr/>
        <p:txBody>
          <a:bodyPr/>
          <a:lstStyle/>
          <a:p>
            <a:fld id="{0A2E6881-1D86-4E1E-8359-3BE890DF4489}" type="slidenum">
              <a:rPr lang="en-GB" smtClean="0"/>
              <a:t>‹#›</a:t>
            </a:fld>
            <a:endParaRPr lang="en-GB" dirty="0"/>
          </a:p>
        </p:txBody>
      </p:sp>
    </p:spTree>
    <p:extLst>
      <p:ext uri="{BB962C8B-B14F-4D97-AF65-F5344CB8AC3E}">
        <p14:creationId xmlns:p14="http://schemas.microsoft.com/office/powerpoint/2010/main" val="3968424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D2F7A42-11F8-431E-9A66-E1AC25D13BD7}"/>
              </a:ext>
            </a:extLst>
          </p:cNvPr>
          <p:cNvSpPr>
            <a:spLocks noGrp="1"/>
          </p:cNvSpPr>
          <p:nvPr>
            <p:ph type="dt" sz="half" idx="10"/>
          </p:nvPr>
        </p:nvSpPr>
        <p:spPr/>
        <p:txBody>
          <a:bodyPr/>
          <a:lstStyle/>
          <a:p>
            <a:fld id="{4773AF13-7072-414D-9377-35BB0A78BD0C}" type="datetimeFigureOut">
              <a:rPr lang="en-GB" smtClean="0"/>
              <a:t>12/10/2020</a:t>
            </a:fld>
            <a:endParaRPr lang="en-GB" dirty="0"/>
          </a:p>
        </p:txBody>
      </p:sp>
      <p:sp>
        <p:nvSpPr>
          <p:cNvPr id="3" name="Footer Placeholder 2">
            <a:extLst>
              <a:ext uri="{FF2B5EF4-FFF2-40B4-BE49-F238E27FC236}">
                <a16:creationId xmlns:a16="http://schemas.microsoft.com/office/drawing/2014/main" id="{F582C76C-C173-404A-B4D8-E5358C355FE8}"/>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A7111000-85FB-49C0-8722-7B7A1C9CBAA1}"/>
              </a:ext>
            </a:extLst>
          </p:cNvPr>
          <p:cNvSpPr>
            <a:spLocks noGrp="1"/>
          </p:cNvSpPr>
          <p:nvPr>
            <p:ph type="sldNum" sz="quarter" idx="12"/>
          </p:nvPr>
        </p:nvSpPr>
        <p:spPr/>
        <p:txBody>
          <a:bodyPr/>
          <a:lstStyle/>
          <a:p>
            <a:fld id="{0A2E6881-1D86-4E1E-8359-3BE890DF4489}" type="slidenum">
              <a:rPr lang="en-GB" smtClean="0"/>
              <a:t>‹#›</a:t>
            </a:fld>
            <a:endParaRPr lang="en-GB" dirty="0"/>
          </a:p>
        </p:txBody>
      </p:sp>
    </p:spTree>
    <p:extLst>
      <p:ext uri="{BB962C8B-B14F-4D97-AF65-F5344CB8AC3E}">
        <p14:creationId xmlns:p14="http://schemas.microsoft.com/office/powerpoint/2010/main" val="2195021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728AE9-D1F2-44B5-B850-56DD651075F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F43B7CE-E045-47A7-B773-1E5A39005A7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D875438-0763-4A8A-8CDE-6DD9AA280A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8ECC806-491D-4684-814B-EBC1B5021678}"/>
              </a:ext>
            </a:extLst>
          </p:cNvPr>
          <p:cNvSpPr>
            <a:spLocks noGrp="1"/>
          </p:cNvSpPr>
          <p:nvPr>
            <p:ph type="dt" sz="half" idx="10"/>
          </p:nvPr>
        </p:nvSpPr>
        <p:spPr/>
        <p:txBody>
          <a:bodyPr/>
          <a:lstStyle/>
          <a:p>
            <a:fld id="{4773AF13-7072-414D-9377-35BB0A78BD0C}" type="datetimeFigureOut">
              <a:rPr lang="en-GB" smtClean="0"/>
              <a:t>12/10/2020</a:t>
            </a:fld>
            <a:endParaRPr lang="en-GB" dirty="0"/>
          </a:p>
        </p:txBody>
      </p:sp>
      <p:sp>
        <p:nvSpPr>
          <p:cNvPr id="6" name="Footer Placeholder 5">
            <a:extLst>
              <a:ext uri="{FF2B5EF4-FFF2-40B4-BE49-F238E27FC236}">
                <a16:creationId xmlns:a16="http://schemas.microsoft.com/office/drawing/2014/main" id="{020D989F-C206-436B-9B5E-9741A576CD5D}"/>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5F01617D-96ED-469B-91F0-A9E8B14B619A}"/>
              </a:ext>
            </a:extLst>
          </p:cNvPr>
          <p:cNvSpPr>
            <a:spLocks noGrp="1"/>
          </p:cNvSpPr>
          <p:nvPr>
            <p:ph type="sldNum" sz="quarter" idx="12"/>
          </p:nvPr>
        </p:nvSpPr>
        <p:spPr/>
        <p:txBody>
          <a:bodyPr/>
          <a:lstStyle/>
          <a:p>
            <a:fld id="{0A2E6881-1D86-4E1E-8359-3BE890DF4489}" type="slidenum">
              <a:rPr lang="en-GB" smtClean="0"/>
              <a:t>‹#›</a:t>
            </a:fld>
            <a:endParaRPr lang="en-GB" dirty="0"/>
          </a:p>
        </p:txBody>
      </p:sp>
    </p:spTree>
    <p:extLst>
      <p:ext uri="{BB962C8B-B14F-4D97-AF65-F5344CB8AC3E}">
        <p14:creationId xmlns:p14="http://schemas.microsoft.com/office/powerpoint/2010/main" val="2335958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689E0-5D2F-45A2-B3DC-D91B7104D4F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64B7F53-0C74-4A3B-A349-F410A40D3BF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C842598D-F8E7-4074-8575-F35049C4B9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6CD1BA-A87A-4048-93A4-F9C046ABD338}"/>
              </a:ext>
            </a:extLst>
          </p:cNvPr>
          <p:cNvSpPr>
            <a:spLocks noGrp="1"/>
          </p:cNvSpPr>
          <p:nvPr>
            <p:ph type="dt" sz="half" idx="10"/>
          </p:nvPr>
        </p:nvSpPr>
        <p:spPr/>
        <p:txBody>
          <a:bodyPr/>
          <a:lstStyle/>
          <a:p>
            <a:fld id="{4773AF13-7072-414D-9377-35BB0A78BD0C}" type="datetimeFigureOut">
              <a:rPr lang="en-GB" smtClean="0"/>
              <a:t>12/10/2020</a:t>
            </a:fld>
            <a:endParaRPr lang="en-GB" dirty="0"/>
          </a:p>
        </p:txBody>
      </p:sp>
      <p:sp>
        <p:nvSpPr>
          <p:cNvPr id="6" name="Footer Placeholder 5">
            <a:extLst>
              <a:ext uri="{FF2B5EF4-FFF2-40B4-BE49-F238E27FC236}">
                <a16:creationId xmlns:a16="http://schemas.microsoft.com/office/drawing/2014/main" id="{77AD8F8D-40FA-4149-A03B-876CF445C22C}"/>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E2D23B39-210D-4570-ABE1-4E5A250652E9}"/>
              </a:ext>
            </a:extLst>
          </p:cNvPr>
          <p:cNvSpPr>
            <a:spLocks noGrp="1"/>
          </p:cNvSpPr>
          <p:nvPr>
            <p:ph type="sldNum" sz="quarter" idx="12"/>
          </p:nvPr>
        </p:nvSpPr>
        <p:spPr/>
        <p:txBody>
          <a:bodyPr/>
          <a:lstStyle/>
          <a:p>
            <a:fld id="{0A2E6881-1D86-4E1E-8359-3BE890DF4489}" type="slidenum">
              <a:rPr lang="en-GB" smtClean="0"/>
              <a:t>‹#›</a:t>
            </a:fld>
            <a:endParaRPr lang="en-GB" dirty="0"/>
          </a:p>
        </p:txBody>
      </p:sp>
    </p:spTree>
    <p:extLst>
      <p:ext uri="{BB962C8B-B14F-4D97-AF65-F5344CB8AC3E}">
        <p14:creationId xmlns:p14="http://schemas.microsoft.com/office/powerpoint/2010/main" val="3654275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1C4E41C-B5E0-4B9A-AE4F-AF11FEFC1B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15E12DC4-46A2-4EFF-871C-0CF762222DC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94352250-CAF8-4585-B16E-DDBF3E02BB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73AF13-7072-414D-9377-35BB0A78BD0C}" type="datetimeFigureOut">
              <a:rPr lang="en-GB" smtClean="0"/>
              <a:t>12/10/2020</a:t>
            </a:fld>
            <a:endParaRPr lang="en-GB" dirty="0"/>
          </a:p>
        </p:txBody>
      </p:sp>
      <p:sp>
        <p:nvSpPr>
          <p:cNvPr id="5" name="Footer Placeholder 4">
            <a:extLst>
              <a:ext uri="{FF2B5EF4-FFF2-40B4-BE49-F238E27FC236}">
                <a16:creationId xmlns:a16="http://schemas.microsoft.com/office/drawing/2014/main" id="{60D6C8B9-A6C2-42E2-83E5-8D8DFAE907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AD3EB64C-3656-4FA0-A874-AE39A20E62C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2E6881-1D86-4E1E-8359-3BE890DF4489}" type="slidenum">
              <a:rPr lang="en-GB" smtClean="0"/>
              <a:t>‹#›</a:t>
            </a:fld>
            <a:endParaRPr lang="en-GB" dirty="0"/>
          </a:p>
        </p:txBody>
      </p:sp>
    </p:spTree>
    <p:extLst>
      <p:ext uri="{BB962C8B-B14F-4D97-AF65-F5344CB8AC3E}">
        <p14:creationId xmlns:p14="http://schemas.microsoft.com/office/powerpoint/2010/main" val="24083741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90000"/>
        </a:lnSpc>
        <a:spcBef>
          <a:spcPct val="0"/>
        </a:spcBef>
        <a:buNone/>
        <a:defRPr sz="2800" b="1" i="0" kern="1200">
          <a:solidFill>
            <a:srgbClr val="002060"/>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206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2060"/>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2060"/>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2060"/>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206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popova@instarc.eu"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 name="Rectangle 70">
            <a:extLst>
              <a:ext uri="{FF2B5EF4-FFF2-40B4-BE49-F238E27FC236}">
                <a16:creationId xmlns:a16="http://schemas.microsoft.com/office/drawing/2014/main" id="{51D98CAC-3EFF-4342-BD5A-6C0E8CAB4C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12192000" cy="40068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661C5E4-CB04-46B7-9472-5E54806DCFFE}"/>
              </a:ext>
            </a:extLst>
          </p:cNvPr>
          <p:cNvSpPr>
            <a:spLocks noGrp="1"/>
          </p:cNvSpPr>
          <p:nvPr>
            <p:ph type="ctrTitle"/>
          </p:nvPr>
        </p:nvSpPr>
        <p:spPr>
          <a:xfrm>
            <a:off x="838200" y="914402"/>
            <a:ext cx="10515600" cy="2659957"/>
          </a:xfrm>
        </p:spPr>
        <p:txBody>
          <a:bodyPr>
            <a:normAutofit/>
          </a:bodyPr>
          <a:lstStyle/>
          <a:p>
            <a:r>
              <a:rPr lang="en-US" sz="6200" dirty="0">
                <a:solidFill>
                  <a:srgbClr val="FFFFFF"/>
                </a:solidFill>
              </a:rPr>
              <a:t>Roma Women Empowerment:</a:t>
            </a:r>
            <a:br>
              <a:rPr lang="en-US" sz="6200" dirty="0">
                <a:solidFill>
                  <a:srgbClr val="FFFFFF"/>
                </a:solidFill>
              </a:rPr>
            </a:br>
            <a:r>
              <a:rPr lang="en-US" sz="6200" dirty="0">
                <a:solidFill>
                  <a:srgbClr val="FFFFFF"/>
                </a:solidFill>
              </a:rPr>
              <a:t>A Change Under Construction</a:t>
            </a:r>
            <a:endParaRPr lang="en-GB" sz="6200" dirty="0">
              <a:solidFill>
                <a:srgbClr val="FFFFFF"/>
              </a:solidFill>
            </a:endParaRPr>
          </a:p>
        </p:txBody>
      </p:sp>
      <p:sp>
        <p:nvSpPr>
          <p:cNvPr id="3" name="Subtitle 2">
            <a:extLst>
              <a:ext uri="{FF2B5EF4-FFF2-40B4-BE49-F238E27FC236}">
                <a16:creationId xmlns:a16="http://schemas.microsoft.com/office/drawing/2014/main" id="{7984EB31-2D35-45F7-8604-CA456FA4E672}"/>
              </a:ext>
            </a:extLst>
          </p:cNvPr>
          <p:cNvSpPr>
            <a:spLocks noGrp="1"/>
          </p:cNvSpPr>
          <p:nvPr>
            <p:ph type="subTitle" idx="1"/>
          </p:nvPr>
        </p:nvSpPr>
        <p:spPr>
          <a:xfrm>
            <a:off x="838200" y="4368800"/>
            <a:ext cx="10515600" cy="1390650"/>
          </a:xfrm>
        </p:spPr>
        <p:txBody>
          <a:bodyPr>
            <a:normAutofit fontScale="85000" lnSpcReduction="20000"/>
          </a:bodyPr>
          <a:lstStyle/>
          <a:p>
            <a:r>
              <a:rPr lang="en-GB" sz="3200" spc="75" dirty="0">
                <a:effectLst/>
                <a:latin typeface="Calibri Light" panose="020F0302020204030204" pitchFamily="34" charset="0"/>
                <a:ea typeface="Times New Roman" panose="02020603050405020304" pitchFamily="18" charset="0"/>
                <a:cs typeface="Calibri Light" panose="020F0302020204030204" pitchFamily="34" charset="0"/>
              </a:rPr>
              <a:t>Towards a Roadmap for Advancing the Situation of Roma Women in the Council of Europe Member States </a:t>
            </a:r>
          </a:p>
          <a:p>
            <a:endParaRPr lang="en-GB" sz="3200" spc="75" dirty="0">
              <a:latin typeface="Calibri Light" panose="020F0302020204030204" pitchFamily="34" charset="0"/>
              <a:ea typeface="Times New Roman" panose="02020603050405020304" pitchFamily="18" charset="0"/>
              <a:cs typeface="Calibri Light" panose="020F0302020204030204" pitchFamily="34" charset="0"/>
            </a:endParaRPr>
          </a:p>
          <a:p>
            <a:r>
              <a:rPr lang="en-GB" sz="1800" spc="75" dirty="0">
                <a:effectLst/>
                <a:latin typeface="Calibri Light" panose="020F0302020204030204" pitchFamily="34" charset="0"/>
                <a:ea typeface="Times New Roman" panose="02020603050405020304" pitchFamily="18" charset="0"/>
                <a:cs typeface="Calibri Light" panose="020F0302020204030204" pitchFamily="34" charset="0"/>
              </a:rPr>
              <a:t>Research conducted by Dr Zora Popova for the CoE Roma and Traveller Team</a:t>
            </a:r>
            <a:endParaRPr lang="en-US" sz="1800" spc="75" dirty="0">
              <a:effectLst/>
              <a:latin typeface="Calibri Light" panose="020F0302020204030204" pitchFamily="34" charset="0"/>
              <a:ea typeface="Times New Roman" panose="02020603050405020304" pitchFamily="18" charset="0"/>
              <a:cs typeface="Calibri Light" panose="020F0302020204030204" pitchFamily="34" charset="0"/>
            </a:endParaRPr>
          </a:p>
          <a:p>
            <a:endParaRPr lang="en-GB" sz="3200" dirty="0"/>
          </a:p>
        </p:txBody>
      </p:sp>
    </p:spTree>
    <p:extLst>
      <p:ext uri="{BB962C8B-B14F-4D97-AF65-F5344CB8AC3E}">
        <p14:creationId xmlns:p14="http://schemas.microsoft.com/office/powerpoint/2010/main" val="14123861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54A3646-77FE-4862-96CE-45260829B1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3F6FA249-9C10-48B9-9F72-1F333D8A948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036894FA-6F9A-4863-AEC5-B734F4226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6B103C0B-E1BF-4BF0-9605-7426160F9E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B796B9AB-146B-42B0-B1F4-7EF69C521A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0B8CEE20-F67A-4CFC-88F1-4C942EB624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6B823E68-E880-4A79-82AD-6088E1DEAD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C90FFE78-151B-4C6F-893F-6832706022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3A2B9B53-0432-42A0-ACC1-23CCDB1183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142954D5-E17A-4C4B-B575-9D2BE72C64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2317E4B1-5573-4066-895C-2FB759804A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EBA723B4-613D-41FA-93E8-94173C930F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D2693AEC-A60D-40B1-87B3-1EF30A56D4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0EFB57B1-129C-4CA5-9513-29226043BF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AC89A1FD-35E1-4574-A439-61C20F457D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4D55D1DF-59D8-4B47-87C4-FB3A82689A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F99FF32E-3548-4B4D-894E-B3A06C12A7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5005D0D4-EFA9-4355-BA9B-A7B46F9412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6350B02F-5937-44B9-83F4-9C970BE963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F21A245F-C10F-495E-BD0E-CE576C7F0D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6F524856-7B56-403B-B504-044710FD54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E6D29BC-894B-4228-9F3F-92037EA396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E03B2DC6-DF02-45CB-AC7C-6EBBD359C3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33" name="Rectangle 32">
            <a:extLst>
              <a:ext uri="{FF2B5EF4-FFF2-40B4-BE49-F238E27FC236}">
                <a16:creationId xmlns:a16="http://schemas.microsoft.com/office/drawing/2014/main" id="{700D0C16-8549-4373-8B7C-3555082CEA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4"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FE034FD-C2CB-4F81-9695-97F1394A2C01}"/>
              </a:ext>
            </a:extLst>
          </p:cNvPr>
          <p:cNvSpPr>
            <a:spLocks noGrp="1"/>
          </p:cNvSpPr>
          <p:nvPr>
            <p:ph type="title"/>
          </p:nvPr>
        </p:nvSpPr>
        <p:spPr>
          <a:xfrm>
            <a:off x="3035385" y="624662"/>
            <a:ext cx="7246769" cy="642665"/>
          </a:xfrm>
        </p:spPr>
        <p:txBody>
          <a:bodyPr anchor="t">
            <a:normAutofit/>
          </a:bodyPr>
          <a:lstStyle/>
          <a:p>
            <a:r>
              <a:rPr lang="en-US" dirty="0">
                <a:solidFill>
                  <a:schemeClr val="accent1"/>
                </a:solidFill>
              </a:rPr>
              <a:t>Persistent Challenges 2020</a:t>
            </a:r>
            <a:endParaRPr lang="en-GB" dirty="0">
              <a:solidFill>
                <a:schemeClr val="accent1"/>
              </a:solidFill>
            </a:endParaRPr>
          </a:p>
        </p:txBody>
      </p:sp>
      <p:sp>
        <p:nvSpPr>
          <p:cNvPr id="35" name="Isosceles Triangle 34">
            <a:extLst>
              <a:ext uri="{FF2B5EF4-FFF2-40B4-BE49-F238E27FC236}">
                <a16:creationId xmlns:a16="http://schemas.microsoft.com/office/drawing/2014/main" id="{C7341777-0F86-4E1E-A07F-2076F00D04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Content Placeholder 2">
            <a:extLst>
              <a:ext uri="{FF2B5EF4-FFF2-40B4-BE49-F238E27FC236}">
                <a16:creationId xmlns:a16="http://schemas.microsoft.com/office/drawing/2014/main" id="{0F83CA69-2155-43C0-ABB0-2A3B9A6F5868}"/>
              </a:ext>
            </a:extLst>
          </p:cNvPr>
          <p:cNvSpPr>
            <a:spLocks noGrp="1"/>
          </p:cNvSpPr>
          <p:nvPr>
            <p:ph idx="1"/>
          </p:nvPr>
        </p:nvSpPr>
        <p:spPr>
          <a:xfrm>
            <a:off x="2516550" y="1608931"/>
            <a:ext cx="8966350" cy="4167315"/>
          </a:xfrm>
        </p:spPr>
        <p:txBody>
          <a:bodyPr>
            <a:noAutofit/>
          </a:bodyPr>
          <a:lstStyle/>
          <a:p>
            <a:pPr marL="0" indent="0">
              <a:spcBef>
                <a:spcPts val="0"/>
              </a:spcBef>
              <a:buNone/>
            </a:pPr>
            <a:r>
              <a:rPr lang="en-GB" sz="1600" dirty="0">
                <a:latin typeface="Calibri" panose="020F0502020204030204" pitchFamily="34" charset="0"/>
                <a:ea typeface="Calibri" panose="020F0502020204030204" pitchFamily="34" charset="0"/>
                <a:cs typeface="Times New Roman" panose="02020603050405020304" pitchFamily="18" charset="0"/>
              </a:rPr>
              <a:t>As reported by AT, BA, BG, CH, CZ, DE, EE, EL, HR, HU, NO, RO, SK (CoE/ADI-ROM thematic survey replies)</a:t>
            </a:r>
          </a:p>
          <a:p>
            <a:pPr marL="0" indent="0">
              <a:spcBef>
                <a:spcPts val="0"/>
              </a:spcBef>
              <a:buNone/>
            </a:pPr>
            <a:endParaRPr lang="en-GB" sz="1600" dirty="0">
              <a:latin typeface="Calibri" panose="020F0502020204030204" pitchFamily="34" charset="0"/>
              <a:ea typeface="Calibri" panose="020F0502020204030204" pitchFamily="34" charset="0"/>
              <a:cs typeface="Times New Roman" panose="02020603050405020304" pitchFamily="18" charset="0"/>
            </a:endParaRPr>
          </a:p>
          <a:p>
            <a:pPr>
              <a:spcBef>
                <a:spcPts val="0"/>
              </a:spcBef>
            </a:pPr>
            <a:r>
              <a:rPr lang="en-US" sz="1600" dirty="0">
                <a:effectLst/>
                <a:latin typeface="Calibri" panose="020F0502020204030204" pitchFamily="34" charset="0"/>
                <a:ea typeface="Calibri" panose="020F0502020204030204" pitchFamily="34" charset="0"/>
                <a:cs typeface="Times New Roman" panose="02020603050405020304" pitchFamily="18" charset="0"/>
              </a:rPr>
              <a:t>prejudices and discrimination - all states</a:t>
            </a:r>
          </a:p>
          <a:p>
            <a:pPr>
              <a:spcBef>
                <a:spcPts val="0"/>
              </a:spcBef>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spcBef>
                <a:spcPts val="0"/>
              </a:spcBef>
            </a:pPr>
            <a:r>
              <a:rPr lang="en-US" sz="1600" dirty="0">
                <a:effectLst/>
                <a:latin typeface="Calibri" panose="020F0502020204030204" pitchFamily="34" charset="0"/>
                <a:ea typeface="Calibri" panose="020F0502020204030204" pitchFamily="34" charset="0"/>
                <a:cs typeface="Times New Roman" panose="02020603050405020304" pitchFamily="18" charset="0"/>
              </a:rPr>
              <a:t>multiple and intersectional discrimination – AT, BG, SK</a:t>
            </a:r>
          </a:p>
          <a:p>
            <a:pPr>
              <a:spcBef>
                <a:spcPts val="0"/>
              </a:spcBef>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spcBef>
                <a:spcPts val="0"/>
              </a:spcBef>
            </a:pPr>
            <a:r>
              <a:rPr lang="en-US" sz="1600" dirty="0">
                <a:effectLst/>
                <a:latin typeface="Calibri" panose="020F0502020204030204" pitchFamily="34" charset="0"/>
                <a:ea typeface="Calibri" panose="020F0502020204030204" pitchFamily="34" charset="0"/>
                <a:cs typeface="Times New Roman" panose="02020603050405020304" pitchFamily="18" charset="0"/>
              </a:rPr>
              <a:t>cultural barriers and traditional practices – AT, BA, BG, CH, EE, EL, HU, including fear from loss of identity – NO</a:t>
            </a:r>
          </a:p>
          <a:p>
            <a:pPr>
              <a:spcBef>
                <a:spcPts val="0"/>
              </a:spcBef>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spcBef>
                <a:spcPts val="0"/>
              </a:spcBef>
            </a:pPr>
            <a:r>
              <a:rPr lang="en-US" sz="1600" dirty="0">
                <a:effectLst/>
                <a:latin typeface="Calibri" panose="020F0502020204030204" pitchFamily="34" charset="0"/>
                <a:ea typeface="Calibri" panose="020F0502020204030204" pitchFamily="34" charset="0"/>
                <a:cs typeface="Times New Roman" panose="02020603050405020304" pitchFamily="18" charset="0"/>
              </a:rPr>
              <a:t>violence and injustice - DE, CZ</a:t>
            </a:r>
          </a:p>
          <a:p>
            <a:pPr>
              <a:spcBef>
                <a:spcPts val="0"/>
              </a:spcBef>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spcBef>
                <a:spcPts val="0"/>
              </a:spcBef>
            </a:pPr>
            <a:r>
              <a:rPr lang="en-US" sz="1600" dirty="0">
                <a:effectLst/>
                <a:latin typeface="Calibri" panose="020F0502020204030204" pitchFamily="34" charset="0"/>
                <a:ea typeface="Calibri" panose="020F0502020204030204" pitchFamily="34" charset="0"/>
                <a:cs typeface="Times New Roman" panose="02020603050405020304" pitchFamily="18" charset="0"/>
              </a:rPr>
              <a:t>low level of participation and lack of leadership - CH, CZ, HR, SK</a:t>
            </a:r>
          </a:p>
          <a:p>
            <a:pPr>
              <a:spcBef>
                <a:spcPts val="0"/>
              </a:spcBef>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spcBef>
                <a:spcPts val="0"/>
              </a:spcBef>
            </a:pPr>
            <a:r>
              <a:rPr lang="en-US" sz="1600" dirty="0">
                <a:effectLst/>
                <a:latin typeface="Calibri" panose="020F0502020204030204" pitchFamily="34" charset="0"/>
                <a:ea typeface="Calibri" panose="020F0502020204030204" pitchFamily="34" charset="0"/>
                <a:cs typeface="Times New Roman" panose="02020603050405020304" pitchFamily="18" charset="0"/>
              </a:rPr>
              <a:t>lack of institutional support – NO</a:t>
            </a:r>
          </a:p>
          <a:p>
            <a:pPr>
              <a:spcBef>
                <a:spcPts val="0"/>
              </a:spcBef>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spcBef>
                <a:spcPts val="0"/>
              </a:spcBef>
            </a:pPr>
            <a:r>
              <a:rPr lang="en-US" sz="1600" dirty="0">
                <a:effectLst/>
                <a:latin typeface="Calibri" panose="020F0502020204030204" pitchFamily="34" charset="0"/>
                <a:ea typeface="Calibri" panose="020F0502020204030204" pitchFamily="34" charset="0"/>
                <a:cs typeface="Times New Roman" panose="02020603050405020304" pitchFamily="18" charset="0"/>
              </a:rPr>
              <a:t>lack of awareness and capacities of public officials regarding Roma women issues - BG </a:t>
            </a:r>
          </a:p>
          <a:p>
            <a:pPr>
              <a:spcBef>
                <a:spcPts val="0"/>
              </a:spcBef>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spcBef>
                <a:spcPts val="0"/>
              </a:spcBef>
            </a:pPr>
            <a:r>
              <a:rPr lang="en-US" sz="1600" dirty="0">
                <a:effectLst/>
                <a:latin typeface="Calibri" panose="020F0502020204030204" pitchFamily="34" charset="0"/>
                <a:ea typeface="Calibri" panose="020F0502020204030204" pitchFamily="34" charset="0"/>
                <a:cs typeface="Times New Roman" panose="02020603050405020304" pitchFamily="18" charset="0"/>
              </a:rPr>
              <a:t>quality of housing conditions - SK</a:t>
            </a:r>
          </a:p>
        </p:txBody>
      </p:sp>
    </p:spTree>
    <p:extLst>
      <p:ext uri="{BB962C8B-B14F-4D97-AF65-F5344CB8AC3E}">
        <p14:creationId xmlns:p14="http://schemas.microsoft.com/office/powerpoint/2010/main" val="2615470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54A3646-77FE-4862-96CE-45260829B1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3F6FA249-9C10-48B9-9F72-1F333D8A948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036894FA-6F9A-4863-AEC5-B734F4226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6B103C0B-E1BF-4BF0-9605-7426160F9E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B796B9AB-146B-42B0-B1F4-7EF69C521A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0B8CEE20-F67A-4CFC-88F1-4C942EB624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6B823E68-E880-4A79-82AD-6088E1DEAD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C90FFE78-151B-4C6F-893F-6832706022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3A2B9B53-0432-42A0-ACC1-23CCDB1183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142954D5-E17A-4C4B-B575-9D2BE72C64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2317E4B1-5573-4066-895C-2FB759804A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EBA723B4-613D-41FA-93E8-94173C930F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D2693AEC-A60D-40B1-87B3-1EF30A56D4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0EFB57B1-129C-4CA5-9513-29226043BF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AC89A1FD-35E1-4574-A439-61C20F457D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4D55D1DF-59D8-4B47-87C4-FB3A82689A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F99FF32E-3548-4B4D-894E-B3A06C12A7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5005D0D4-EFA9-4355-BA9B-A7B46F9412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6350B02F-5937-44B9-83F4-9C970BE963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F21A245F-C10F-495E-BD0E-CE576C7F0D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6F524856-7B56-403B-B504-044710FD54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E6D29BC-894B-4228-9F3F-92037EA396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E03B2DC6-DF02-45CB-AC7C-6EBBD359C3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33" name="Rectangle 32">
            <a:extLst>
              <a:ext uri="{FF2B5EF4-FFF2-40B4-BE49-F238E27FC236}">
                <a16:creationId xmlns:a16="http://schemas.microsoft.com/office/drawing/2014/main" id="{700D0C16-8549-4373-8B7C-3555082CEA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4"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Isosceles Triangle 34">
            <a:extLst>
              <a:ext uri="{FF2B5EF4-FFF2-40B4-BE49-F238E27FC236}">
                <a16:creationId xmlns:a16="http://schemas.microsoft.com/office/drawing/2014/main" id="{C7341777-0F86-4E1E-A07F-2076F00D04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4" name="Title 1">
            <a:extLst>
              <a:ext uri="{FF2B5EF4-FFF2-40B4-BE49-F238E27FC236}">
                <a16:creationId xmlns:a16="http://schemas.microsoft.com/office/drawing/2014/main" id="{BF607DBE-D36A-48FC-8283-41D8528D06E8}"/>
              </a:ext>
            </a:extLst>
          </p:cNvPr>
          <p:cNvSpPr>
            <a:spLocks noGrp="1"/>
          </p:cNvSpPr>
          <p:nvPr>
            <p:ph type="title"/>
          </p:nvPr>
        </p:nvSpPr>
        <p:spPr>
          <a:xfrm>
            <a:off x="3528474" y="568683"/>
            <a:ext cx="4801674" cy="634129"/>
          </a:xfrm>
        </p:spPr>
        <p:txBody>
          <a:bodyPr anchor="t">
            <a:normAutofit/>
          </a:bodyPr>
          <a:lstStyle/>
          <a:p>
            <a:r>
              <a:rPr lang="en-US" dirty="0">
                <a:solidFill>
                  <a:schemeClr val="accent1"/>
                </a:solidFill>
              </a:rPr>
              <a:t>Policy Recommendations</a:t>
            </a:r>
            <a:endParaRPr lang="en-GB" dirty="0">
              <a:solidFill>
                <a:schemeClr val="accent1"/>
              </a:solidFill>
            </a:endParaRPr>
          </a:p>
        </p:txBody>
      </p:sp>
      <p:grpSp>
        <p:nvGrpSpPr>
          <p:cNvPr id="38" name="Group 37">
            <a:extLst>
              <a:ext uri="{FF2B5EF4-FFF2-40B4-BE49-F238E27FC236}">
                <a16:creationId xmlns:a16="http://schemas.microsoft.com/office/drawing/2014/main" id="{4D0C9362-65B8-4F74-A9BF-D43D5B764ED3}"/>
              </a:ext>
            </a:extLst>
          </p:cNvPr>
          <p:cNvGrpSpPr/>
          <p:nvPr/>
        </p:nvGrpSpPr>
        <p:grpSpPr>
          <a:xfrm>
            <a:off x="2382561" y="1470212"/>
            <a:ext cx="5709118" cy="2155904"/>
            <a:chOff x="2035052" y="993456"/>
            <a:chExt cx="3421062" cy="3874420"/>
          </a:xfrm>
        </p:grpSpPr>
        <p:sp>
          <p:nvSpPr>
            <p:cNvPr id="2" name="Rectangle: Rounded Corners 1">
              <a:extLst>
                <a:ext uri="{FF2B5EF4-FFF2-40B4-BE49-F238E27FC236}">
                  <a16:creationId xmlns:a16="http://schemas.microsoft.com/office/drawing/2014/main" id="{DA4184BF-9BA0-47EE-94BA-E045A2E3D185}"/>
                </a:ext>
              </a:extLst>
            </p:cNvPr>
            <p:cNvSpPr/>
            <p:nvPr/>
          </p:nvSpPr>
          <p:spPr>
            <a:xfrm>
              <a:off x="2035052" y="993456"/>
              <a:ext cx="3421062" cy="3874420"/>
            </a:xfrm>
            <a:prstGeom prst="roundRect">
              <a:avLst/>
            </a:prstGeom>
            <a:ln w="57150">
              <a:solidFill>
                <a:srgbClr val="0070C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dirty="0"/>
            </a:p>
          </p:txBody>
        </p:sp>
        <p:sp>
          <p:nvSpPr>
            <p:cNvPr id="3" name="TextBox 2">
              <a:extLst>
                <a:ext uri="{FF2B5EF4-FFF2-40B4-BE49-F238E27FC236}">
                  <a16:creationId xmlns:a16="http://schemas.microsoft.com/office/drawing/2014/main" id="{628EFFC6-5766-41DD-A31A-6B5860532A22}"/>
                </a:ext>
              </a:extLst>
            </p:cNvPr>
            <p:cNvSpPr txBox="1"/>
            <p:nvPr/>
          </p:nvSpPr>
          <p:spPr>
            <a:xfrm>
              <a:off x="2263671" y="1059161"/>
              <a:ext cx="3081055" cy="3650536"/>
            </a:xfrm>
            <a:prstGeom prst="rect">
              <a:avLst/>
            </a:prstGeom>
            <a:noFill/>
          </p:spPr>
          <p:txBody>
            <a:bodyPr wrap="square" rtlCol="0">
              <a:spAutoFit/>
            </a:bodyPr>
            <a:lstStyle/>
            <a:p>
              <a:r>
                <a:rPr lang="en-US" sz="14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Specific strategies </a:t>
              </a:r>
              <a:r>
                <a:rPr lang="en-US" sz="1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aiming at Roma women empowerment</a:t>
              </a:r>
            </a:p>
            <a:p>
              <a:pPr marL="285750" indent="-285750">
                <a:buFontTx/>
                <a:buChar char="-"/>
              </a:pPr>
              <a:r>
                <a:rPr lang="en-US" sz="1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comprehensive sets of mechanisms </a:t>
              </a:r>
            </a:p>
            <a:p>
              <a:pPr marL="285750" indent="-285750">
                <a:buFontTx/>
                <a:buChar char="-"/>
              </a:pPr>
              <a:r>
                <a:rPr lang="en-US" sz="1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all sectors of identified needs for intervention</a:t>
              </a:r>
            </a:p>
            <a:p>
              <a:pPr marL="285750" indent="-285750">
                <a:buFontTx/>
                <a:buChar char="-"/>
              </a:pPr>
              <a:r>
                <a:rPr lang="en-US" sz="1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involving all relevant stakeholders (both authorities and civil society) </a:t>
              </a:r>
            </a:p>
            <a:p>
              <a:pPr marL="285750" indent="-285750">
                <a:buFontTx/>
                <a:buChar char="-"/>
              </a:pPr>
              <a:endParaRPr lang="en-US" sz="14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r>
                <a:rPr lang="en-US" sz="1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Discrepancies between rural and urban environments or regional development specifics might entail </a:t>
              </a:r>
              <a:r>
                <a:rPr lang="en-US" sz="14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adjustments of measures </a:t>
              </a:r>
              <a:r>
                <a:rPr lang="en-US" sz="1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so that they </a:t>
              </a:r>
              <a:r>
                <a:rPr lang="en-US" sz="1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meet context-specific challenges</a:t>
              </a:r>
              <a:endParaRPr lang="en-GB" dirty="0">
                <a:solidFill>
                  <a:srgbClr val="002060"/>
                </a:solidFill>
              </a:endParaRPr>
            </a:p>
          </p:txBody>
        </p:sp>
      </p:grpSp>
      <p:grpSp>
        <p:nvGrpSpPr>
          <p:cNvPr id="37" name="Group 36">
            <a:extLst>
              <a:ext uri="{FF2B5EF4-FFF2-40B4-BE49-F238E27FC236}">
                <a16:creationId xmlns:a16="http://schemas.microsoft.com/office/drawing/2014/main" id="{274CF3E5-84AE-4461-9144-F17241601D85}"/>
              </a:ext>
            </a:extLst>
          </p:cNvPr>
          <p:cNvGrpSpPr/>
          <p:nvPr/>
        </p:nvGrpSpPr>
        <p:grpSpPr>
          <a:xfrm>
            <a:off x="8372907" y="1035006"/>
            <a:ext cx="3604306" cy="3701368"/>
            <a:chOff x="7539566" y="1672870"/>
            <a:chExt cx="4538349" cy="3163660"/>
          </a:xfrm>
        </p:grpSpPr>
        <p:sp>
          <p:nvSpPr>
            <p:cNvPr id="5" name="Rectangle: Rounded Corners 4">
              <a:extLst>
                <a:ext uri="{FF2B5EF4-FFF2-40B4-BE49-F238E27FC236}">
                  <a16:creationId xmlns:a16="http://schemas.microsoft.com/office/drawing/2014/main" id="{CCF524A7-6142-4884-9940-FF59354C7E76}"/>
                </a:ext>
              </a:extLst>
            </p:cNvPr>
            <p:cNvSpPr/>
            <p:nvPr/>
          </p:nvSpPr>
          <p:spPr>
            <a:xfrm>
              <a:off x="7539566" y="1672870"/>
              <a:ext cx="4538349" cy="3038611"/>
            </a:xfrm>
            <a:prstGeom prst="roundRect">
              <a:avLst/>
            </a:prstGeom>
            <a:ln w="57150">
              <a:solidFill>
                <a:srgbClr val="0070C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dirty="0"/>
            </a:p>
          </p:txBody>
        </p:sp>
        <p:sp>
          <p:nvSpPr>
            <p:cNvPr id="9" name="TextBox 8">
              <a:extLst>
                <a:ext uri="{FF2B5EF4-FFF2-40B4-BE49-F238E27FC236}">
                  <a16:creationId xmlns:a16="http://schemas.microsoft.com/office/drawing/2014/main" id="{E7F9F6FA-0D7B-4B5B-BA74-0BCF6E7E3F1C}"/>
                </a:ext>
              </a:extLst>
            </p:cNvPr>
            <p:cNvSpPr txBox="1"/>
            <p:nvPr/>
          </p:nvSpPr>
          <p:spPr>
            <a:xfrm>
              <a:off x="7775093" y="1758669"/>
              <a:ext cx="4131572" cy="3077861"/>
            </a:xfrm>
            <a:prstGeom prst="rect">
              <a:avLst/>
            </a:prstGeom>
            <a:noFill/>
          </p:spPr>
          <p:txBody>
            <a:bodyPr wrap="square" rtlCol="0">
              <a:spAutoFit/>
            </a:bodyPr>
            <a:lstStyle/>
            <a:p>
              <a:r>
                <a:rPr lang="en-US" sz="1400" dirty="0">
                  <a:solidFill>
                    <a:srgbClr val="002060"/>
                  </a:solidFill>
                  <a:latin typeface="Calibri" panose="020F0502020204030204" pitchFamily="34" charset="0"/>
                  <a:cs typeface="Times New Roman" panose="02020603050405020304" pitchFamily="18" charset="0"/>
                </a:rPr>
                <a:t>Protection of </a:t>
              </a:r>
              <a:r>
                <a:rPr lang="en-US" sz="1400" b="1" dirty="0">
                  <a:solidFill>
                    <a:srgbClr val="002060"/>
                  </a:solidFill>
                  <a:latin typeface="Calibri" panose="020F0502020204030204" pitchFamily="34" charset="0"/>
                  <a:cs typeface="Times New Roman" panose="02020603050405020304" pitchFamily="18" charset="0"/>
                </a:rPr>
                <a:t>women’s safety </a:t>
              </a:r>
            </a:p>
            <a:p>
              <a:endParaRPr lang="en-US" sz="1400" dirty="0">
                <a:solidFill>
                  <a:srgbClr val="002060"/>
                </a:solidFill>
                <a:latin typeface="Calibri" panose="020F0502020204030204" pitchFamily="34" charset="0"/>
                <a:cs typeface="Times New Roman" panose="02020603050405020304" pitchFamily="18" charset="0"/>
              </a:endParaRPr>
            </a:p>
            <a:p>
              <a:r>
                <a:rPr lang="en-US" sz="1400" dirty="0">
                  <a:solidFill>
                    <a:srgbClr val="002060"/>
                  </a:solidFill>
                  <a:latin typeface="Calibri" panose="020F0502020204030204" pitchFamily="34" charset="0"/>
                  <a:cs typeface="Times New Roman" panose="02020603050405020304" pitchFamily="18" charset="0"/>
                </a:rPr>
                <a:t>Public authorities must protect cultural rights of communities, but cultural expression cannot excuse violation of human rights</a:t>
              </a:r>
            </a:p>
            <a:p>
              <a:endParaRPr lang="en-US" sz="1400" dirty="0">
                <a:solidFill>
                  <a:srgbClr val="002060"/>
                </a:solidFill>
                <a:latin typeface="Calibri" panose="020F0502020204030204" pitchFamily="34" charset="0"/>
                <a:cs typeface="Times New Roman" panose="02020603050405020304" pitchFamily="18" charset="0"/>
              </a:endParaRPr>
            </a:p>
            <a:p>
              <a:r>
                <a:rPr lang="en-US" sz="1400" dirty="0">
                  <a:solidFill>
                    <a:srgbClr val="002060"/>
                  </a:solidFill>
                  <a:latin typeface="Calibri" panose="020F0502020204030204" pitchFamily="34" charset="0"/>
                  <a:cs typeface="Times New Roman" panose="02020603050405020304" pitchFamily="18" charset="0"/>
                </a:rPr>
                <a:t>Governments cannot outsource their obligation to protect human rights and prevent their violations.</a:t>
              </a:r>
            </a:p>
            <a:p>
              <a:endParaRPr lang="en-US" sz="1400" dirty="0">
                <a:solidFill>
                  <a:srgbClr val="002060"/>
                </a:solidFill>
                <a:latin typeface="Calibri" panose="020F0502020204030204" pitchFamily="34" charset="0"/>
                <a:cs typeface="Times New Roman" panose="02020603050405020304" pitchFamily="18" charset="0"/>
              </a:endParaRPr>
            </a:p>
            <a:p>
              <a:r>
                <a:rPr lang="en-US" sz="1400" dirty="0">
                  <a:solidFill>
                    <a:srgbClr val="002060"/>
                  </a:solidFill>
                  <a:latin typeface="Calibri" panose="020F0502020204030204" pitchFamily="34" charset="0"/>
                  <a:cs typeface="Times New Roman" panose="02020603050405020304" pitchFamily="18" charset="0"/>
                </a:rPr>
                <a:t>States need to develop capacities and integrated approaches for addressing efficiently the multiple and intersectional challenges faced by Roma women</a:t>
              </a:r>
            </a:p>
            <a:p>
              <a:endParaRPr lang="en-GB" dirty="0"/>
            </a:p>
          </p:txBody>
        </p:sp>
      </p:grpSp>
      <p:grpSp>
        <p:nvGrpSpPr>
          <p:cNvPr id="39" name="Group 38">
            <a:extLst>
              <a:ext uri="{FF2B5EF4-FFF2-40B4-BE49-F238E27FC236}">
                <a16:creationId xmlns:a16="http://schemas.microsoft.com/office/drawing/2014/main" id="{9AB4BF21-D9B2-441B-AC28-CE46D4FA447C}"/>
              </a:ext>
            </a:extLst>
          </p:cNvPr>
          <p:cNvGrpSpPr/>
          <p:nvPr/>
        </p:nvGrpSpPr>
        <p:grpSpPr>
          <a:xfrm>
            <a:off x="2179644" y="3945493"/>
            <a:ext cx="4519229" cy="2593130"/>
            <a:chOff x="2035052" y="993458"/>
            <a:chExt cx="3428005" cy="3038611"/>
          </a:xfrm>
        </p:grpSpPr>
        <p:sp>
          <p:nvSpPr>
            <p:cNvPr id="40" name="Rectangle: Rounded Corners 39">
              <a:extLst>
                <a:ext uri="{FF2B5EF4-FFF2-40B4-BE49-F238E27FC236}">
                  <a16:creationId xmlns:a16="http://schemas.microsoft.com/office/drawing/2014/main" id="{2661953E-2D95-4A56-9BE0-7C47E4D3FD73}"/>
                </a:ext>
              </a:extLst>
            </p:cNvPr>
            <p:cNvSpPr/>
            <p:nvPr/>
          </p:nvSpPr>
          <p:spPr>
            <a:xfrm>
              <a:off x="2035052" y="993458"/>
              <a:ext cx="3421062" cy="3038611"/>
            </a:xfrm>
            <a:prstGeom prst="roundRect">
              <a:avLst/>
            </a:prstGeom>
            <a:ln w="57150">
              <a:solidFill>
                <a:srgbClr val="0070C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dirty="0"/>
            </a:p>
          </p:txBody>
        </p:sp>
        <p:sp>
          <p:nvSpPr>
            <p:cNvPr id="41" name="TextBox 40">
              <a:extLst>
                <a:ext uri="{FF2B5EF4-FFF2-40B4-BE49-F238E27FC236}">
                  <a16:creationId xmlns:a16="http://schemas.microsoft.com/office/drawing/2014/main" id="{57D2FBB1-29FD-4F83-B840-E9161718D437}"/>
                </a:ext>
              </a:extLst>
            </p:cNvPr>
            <p:cNvSpPr txBox="1"/>
            <p:nvPr/>
          </p:nvSpPr>
          <p:spPr>
            <a:xfrm>
              <a:off x="2063666" y="1194225"/>
              <a:ext cx="3399391" cy="2632748"/>
            </a:xfrm>
            <a:prstGeom prst="rect">
              <a:avLst/>
            </a:prstGeom>
            <a:noFill/>
          </p:spPr>
          <p:txBody>
            <a:bodyPr wrap="square" rtlCol="0">
              <a:spAutoFit/>
            </a:bodyPr>
            <a:lstStyle/>
            <a:p>
              <a:r>
                <a:rPr lang="en-US" sz="1400" dirty="0">
                  <a:solidFill>
                    <a:srgbClr val="002060"/>
                  </a:solidFill>
                  <a:latin typeface="Calibri" panose="020F0502020204030204" pitchFamily="34" charset="0"/>
                  <a:cs typeface="Times New Roman" panose="02020603050405020304" pitchFamily="18" charset="0"/>
                </a:rPr>
                <a:t>Multi-level and multi-faceted </a:t>
              </a:r>
              <a:r>
                <a:rPr lang="en-US" sz="1400" b="1" dirty="0">
                  <a:solidFill>
                    <a:srgbClr val="002060"/>
                  </a:solidFill>
                  <a:latin typeface="Calibri" panose="020F0502020204030204" pitchFamily="34" charset="0"/>
                  <a:cs typeface="Times New Roman" panose="02020603050405020304" pitchFamily="18" charset="0"/>
                </a:rPr>
                <a:t>mainstreaming </a:t>
              </a:r>
              <a:r>
                <a:rPr lang="en-GB" sz="1400" b="1" dirty="0">
                  <a:solidFill>
                    <a:srgbClr val="002060"/>
                  </a:solidFill>
                  <a:latin typeface="Calibri" panose="020F0502020204030204" pitchFamily="34" charset="0"/>
                  <a:cs typeface="Times New Roman" panose="02020603050405020304" pitchFamily="18" charset="0"/>
                </a:rPr>
                <a:t>programmes</a:t>
              </a:r>
              <a:r>
                <a:rPr lang="en-US" sz="1400" b="1" dirty="0">
                  <a:solidFill>
                    <a:srgbClr val="002060"/>
                  </a:solidFill>
                  <a:latin typeface="Calibri" panose="020F0502020204030204" pitchFamily="34" charset="0"/>
                  <a:cs typeface="Times New Roman" panose="02020603050405020304" pitchFamily="18" charset="0"/>
                </a:rPr>
                <a:t> </a:t>
              </a:r>
              <a:r>
                <a:rPr lang="en-US" sz="1400" dirty="0">
                  <a:solidFill>
                    <a:srgbClr val="002060"/>
                  </a:solidFill>
                  <a:latin typeface="Calibri" panose="020F0502020204030204" pitchFamily="34" charset="0"/>
                  <a:cs typeface="Times New Roman" panose="02020603050405020304" pitchFamily="18" charset="0"/>
                </a:rPr>
                <a:t>at three levels: general society, Roma communities &amp; Roma women </a:t>
              </a:r>
            </a:p>
            <a:p>
              <a:endParaRPr lang="en-US" sz="1400" dirty="0">
                <a:solidFill>
                  <a:srgbClr val="002060"/>
                </a:solidFill>
                <a:latin typeface="Calibri" panose="020F0502020204030204" pitchFamily="34" charset="0"/>
                <a:cs typeface="Times New Roman" panose="02020603050405020304" pitchFamily="18" charset="0"/>
              </a:endParaRPr>
            </a:p>
            <a:p>
              <a:r>
                <a:rPr lang="en-US" sz="1400" dirty="0">
                  <a:solidFill>
                    <a:srgbClr val="002060"/>
                  </a:solidFill>
                  <a:latin typeface="Calibri" panose="020F0502020204030204" pitchFamily="34" charset="0"/>
                  <a:cs typeface="Times New Roman" panose="02020603050405020304" pitchFamily="18" charset="0"/>
                </a:rPr>
                <a:t>All measures must lead to eliminating discrimination (multiple and intersectional)</a:t>
              </a:r>
            </a:p>
            <a:p>
              <a:endParaRPr lang="en-US" sz="1400" dirty="0">
                <a:solidFill>
                  <a:srgbClr val="002060"/>
                </a:solidFill>
                <a:latin typeface="Calibri" panose="020F0502020204030204" pitchFamily="34" charset="0"/>
                <a:cs typeface="Times New Roman" panose="02020603050405020304" pitchFamily="18" charset="0"/>
              </a:endParaRPr>
            </a:p>
            <a:p>
              <a:r>
                <a:rPr lang="en-US" sz="1400" dirty="0">
                  <a:solidFill>
                    <a:srgbClr val="002060"/>
                  </a:solidFill>
                  <a:latin typeface="Calibri" panose="020F0502020204030204" pitchFamily="34" charset="0"/>
                  <a:cs typeface="Times New Roman" panose="02020603050405020304" pitchFamily="18" charset="0"/>
                </a:rPr>
                <a:t>Raising awareness among Roma women about human and gender rights is a precondition for their emancipation and active participation in public and political life</a:t>
              </a:r>
              <a:endParaRPr lang="en-GB" sz="1400" dirty="0">
                <a:solidFill>
                  <a:srgbClr val="002060"/>
                </a:solidFill>
                <a:latin typeface="Calibri" panose="020F0502020204030204" pitchFamily="34" charset="0"/>
                <a:cs typeface="Times New Roman" panose="02020603050405020304" pitchFamily="18" charset="0"/>
              </a:endParaRPr>
            </a:p>
          </p:txBody>
        </p:sp>
      </p:grpSp>
      <p:grpSp>
        <p:nvGrpSpPr>
          <p:cNvPr id="42" name="Group 41">
            <a:extLst>
              <a:ext uri="{FF2B5EF4-FFF2-40B4-BE49-F238E27FC236}">
                <a16:creationId xmlns:a16="http://schemas.microsoft.com/office/drawing/2014/main" id="{7C55954B-85B5-43B8-AE56-A2A611EF9D43}"/>
              </a:ext>
            </a:extLst>
          </p:cNvPr>
          <p:cNvGrpSpPr/>
          <p:nvPr/>
        </p:nvGrpSpPr>
        <p:grpSpPr>
          <a:xfrm>
            <a:off x="7171141" y="4836216"/>
            <a:ext cx="4712869" cy="1649824"/>
            <a:chOff x="2035052" y="993458"/>
            <a:chExt cx="3421062" cy="3038611"/>
          </a:xfrm>
        </p:grpSpPr>
        <p:sp>
          <p:nvSpPr>
            <p:cNvPr id="43" name="Rectangle: Rounded Corners 42">
              <a:extLst>
                <a:ext uri="{FF2B5EF4-FFF2-40B4-BE49-F238E27FC236}">
                  <a16:creationId xmlns:a16="http://schemas.microsoft.com/office/drawing/2014/main" id="{77F12668-F72F-4AAD-8735-938E52E0FEF3}"/>
                </a:ext>
              </a:extLst>
            </p:cNvPr>
            <p:cNvSpPr/>
            <p:nvPr/>
          </p:nvSpPr>
          <p:spPr>
            <a:xfrm>
              <a:off x="2035052" y="993458"/>
              <a:ext cx="3421062" cy="3038611"/>
            </a:xfrm>
            <a:prstGeom prst="roundRect">
              <a:avLst/>
            </a:prstGeom>
            <a:ln w="57150">
              <a:solidFill>
                <a:srgbClr val="0070C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dirty="0"/>
            </a:p>
          </p:txBody>
        </p:sp>
        <p:sp>
          <p:nvSpPr>
            <p:cNvPr id="44" name="TextBox 43">
              <a:extLst>
                <a:ext uri="{FF2B5EF4-FFF2-40B4-BE49-F238E27FC236}">
                  <a16:creationId xmlns:a16="http://schemas.microsoft.com/office/drawing/2014/main" id="{8BD6908C-A8AF-48A0-9157-B2C82BCE23DF}"/>
                </a:ext>
              </a:extLst>
            </p:cNvPr>
            <p:cNvSpPr txBox="1"/>
            <p:nvPr/>
          </p:nvSpPr>
          <p:spPr>
            <a:xfrm>
              <a:off x="2117839" y="1259037"/>
              <a:ext cx="3199958" cy="2550855"/>
            </a:xfrm>
            <a:prstGeom prst="rect">
              <a:avLst/>
            </a:prstGeom>
            <a:noFill/>
          </p:spPr>
          <p:txBody>
            <a:bodyPr wrap="square" rtlCol="0">
              <a:spAutoFit/>
            </a:bodyPr>
            <a:lstStyle/>
            <a:p>
              <a:r>
                <a:rPr lang="en-US" sz="1400" dirty="0">
                  <a:solidFill>
                    <a:srgbClr val="002060"/>
                  </a:solidFill>
                  <a:latin typeface="Calibri" panose="020F0502020204030204" pitchFamily="34" charset="0"/>
                  <a:cs typeface="Times New Roman" panose="02020603050405020304" pitchFamily="18" charset="0"/>
                </a:rPr>
                <a:t>Governments need to map stakeholders and to establish mechanisms for </a:t>
              </a:r>
              <a:r>
                <a:rPr lang="en-US" sz="1400" b="1" dirty="0">
                  <a:solidFill>
                    <a:srgbClr val="002060"/>
                  </a:solidFill>
                  <a:latin typeface="Calibri" panose="020F0502020204030204" pitchFamily="34" charset="0"/>
                  <a:cs typeface="Times New Roman" panose="02020603050405020304" pitchFamily="18" charset="0"/>
                </a:rPr>
                <a:t>structured dialogue and partnership</a:t>
              </a:r>
              <a:r>
                <a:rPr lang="en-US" sz="1400" dirty="0">
                  <a:solidFill>
                    <a:srgbClr val="002060"/>
                  </a:solidFill>
                  <a:latin typeface="Calibri" panose="020F0502020204030204" pitchFamily="34" charset="0"/>
                  <a:cs typeface="Times New Roman" panose="02020603050405020304" pitchFamily="18" charset="0"/>
                </a:rPr>
                <a:t> </a:t>
              </a:r>
            </a:p>
            <a:p>
              <a:endParaRPr lang="en-US" sz="1400" dirty="0">
                <a:solidFill>
                  <a:srgbClr val="002060"/>
                </a:solidFill>
                <a:latin typeface="Calibri" panose="020F0502020204030204" pitchFamily="34" charset="0"/>
                <a:cs typeface="Times New Roman" panose="02020603050405020304" pitchFamily="18" charset="0"/>
              </a:endParaRPr>
            </a:p>
            <a:p>
              <a:r>
                <a:rPr lang="en-US" sz="1400" dirty="0">
                  <a:solidFill>
                    <a:srgbClr val="002060"/>
                  </a:solidFill>
                  <a:latin typeface="Calibri" panose="020F0502020204030204" pitchFamily="34" charset="0"/>
                  <a:cs typeface="Times New Roman" panose="02020603050405020304" pitchFamily="18" charset="0"/>
                </a:rPr>
                <a:t>Provision of capacity building assistance and fostering intercultural cooperation are preconditions for achieving sustainable positive changes</a:t>
              </a:r>
              <a:endParaRPr lang="en-GB" sz="1400" dirty="0">
                <a:solidFill>
                  <a:srgbClr val="002060"/>
                </a:solidFill>
                <a:latin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26075697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54A3646-77FE-4862-96CE-45260829B1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3F6FA249-9C10-48B9-9F72-1F333D8A948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036894FA-6F9A-4863-AEC5-B734F4226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6B103C0B-E1BF-4BF0-9605-7426160F9E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B796B9AB-146B-42B0-B1F4-7EF69C521A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0B8CEE20-F67A-4CFC-88F1-4C942EB624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6B823E68-E880-4A79-82AD-6088E1DEAD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C90FFE78-151B-4C6F-893F-6832706022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3A2B9B53-0432-42A0-ACC1-23CCDB1183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142954D5-E17A-4C4B-B575-9D2BE72C64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2317E4B1-5573-4066-895C-2FB759804A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EBA723B4-613D-41FA-93E8-94173C930F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D2693AEC-A60D-40B1-87B3-1EF30A56D4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0EFB57B1-129C-4CA5-9513-29226043BF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AC89A1FD-35E1-4574-A439-61C20F457D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4D55D1DF-59D8-4B47-87C4-FB3A82689A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F99FF32E-3548-4B4D-894E-B3A06C12A7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5005D0D4-EFA9-4355-BA9B-A7B46F9412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6350B02F-5937-44B9-83F4-9C970BE963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F21A245F-C10F-495E-BD0E-CE576C7F0D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6F524856-7B56-403B-B504-044710FD54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E6D29BC-894B-4228-9F3F-92037EA396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E03B2DC6-DF02-45CB-AC7C-6EBBD359C3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33" name="Rectangle 32">
            <a:extLst>
              <a:ext uri="{FF2B5EF4-FFF2-40B4-BE49-F238E27FC236}">
                <a16:creationId xmlns:a16="http://schemas.microsoft.com/office/drawing/2014/main" id="{700D0C16-8549-4373-8B7C-3555082CEA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4"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Isosceles Triangle 34">
            <a:extLst>
              <a:ext uri="{FF2B5EF4-FFF2-40B4-BE49-F238E27FC236}">
                <a16:creationId xmlns:a16="http://schemas.microsoft.com/office/drawing/2014/main" id="{C7341777-0F86-4E1E-A07F-2076F00D04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graphicFrame>
        <p:nvGraphicFramePr>
          <p:cNvPr id="7" name="Table 8">
            <a:extLst>
              <a:ext uri="{FF2B5EF4-FFF2-40B4-BE49-F238E27FC236}">
                <a16:creationId xmlns:a16="http://schemas.microsoft.com/office/drawing/2014/main" id="{E98C6213-C061-4834-AD57-3C4177E80A5E}"/>
              </a:ext>
            </a:extLst>
          </p:cNvPr>
          <p:cNvGraphicFramePr>
            <a:graphicFrameLocks noGrp="1"/>
          </p:cNvGraphicFramePr>
          <p:nvPr>
            <p:extLst>
              <p:ext uri="{D42A27DB-BD31-4B8C-83A1-F6EECF244321}">
                <p14:modId xmlns:p14="http://schemas.microsoft.com/office/powerpoint/2010/main" val="2100272317"/>
              </p:ext>
            </p:extLst>
          </p:nvPr>
        </p:nvGraphicFramePr>
        <p:xfrm>
          <a:off x="2333238" y="1433766"/>
          <a:ext cx="9374574" cy="4246310"/>
        </p:xfrm>
        <a:graphic>
          <a:graphicData uri="http://schemas.openxmlformats.org/drawingml/2006/table">
            <a:tbl>
              <a:tblPr firstRow="1" bandRow="1">
                <a:tableStyleId>{5C22544A-7EE6-4342-B048-85BDC9FD1C3A}</a:tableStyleId>
              </a:tblPr>
              <a:tblGrid>
                <a:gridCol w="2800991">
                  <a:extLst>
                    <a:ext uri="{9D8B030D-6E8A-4147-A177-3AD203B41FA5}">
                      <a16:colId xmlns:a16="http://schemas.microsoft.com/office/drawing/2014/main" val="1148311883"/>
                    </a:ext>
                  </a:extLst>
                </a:gridCol>
                <a:gridCol w="3070700">
                  <a:extLst>
                    <a:ext uri="{9D8B030D-6E8A-4147-A177-3AD203B41FA5}">
                      <a16:colId xmlns:a16="http://schemas.microsoft.com/office/drawing/2014/main" val="2305988206"/>
                    </a:ext>
                  </a:extLst>
                </a:gridCol>
                <a:gridCol w="3502883">
                  <a:extLst>
                    <a:ext uri="{9D8B030D-6E8A-4147-A177-3AD203B41FA5}">
                      <a16:colId xmlns:a16="http://schemas.microsoft.com/office/drawing/2014/main" val="3720080706"/>
                    </a:ext>
                  </a:extLst>
                </a:gridCol>
              </a:tblGrid>
              <a:tr h="368562">
                <a:tc>
                  <a:txBody>
                    <a:bodyPr/>
                    <a:lstStyle/>
                    <a:p>
                      <a:r>
                        <a:rPr lang="en-GB" sz="1400" dirty="0">
                          <a:latin typeface="+mn-lt"/>
                        </a:rPr>
                        <a:t>Step 1</a:t>
                      </a:r>
                    </a:p>
                  </a:txBody>
                  <a:tcPr>
                    <a:lnB w="12700" cap="flat" cmpd="sng" algn="ctr">
                      <a:solidFill>
                        <a:schemeClr val="accent1"/>
                      </a:solidFill>
                      <a:prstDash val="solid"/>
                      <a:round/>
                      <a:headEnd type="none" w="med" len="med"/>
                      <a:tailEnd type="none" w="med" len="med"/>
                    </a:lnB>
                  </a:tcPr>
                </a:tc>
                <a:tc>
                  <a:txBody>
                    <a:bodyPr/>
                    <a:lstStyle/>
                    <a:p>
                      <a:r>
                        <a:rPr lang="en-GB" sz="1400" dirty="0">
                          <a:latin typeface="+mn-lt"/>
                        </a:rPr>
                        <a:t>Step 2</a:t>
                      </a:r>
                    </a:p>
                  </a:txBody>
                  <a:tcPr>
                    <a:lnB w="12700" cap="flat" cmpd="sng" algn="ctr">
                      <a:solidFill>
                        <a:schemeClr val="accent1"/>
                      </a:solidFill>
                      <a:prstDash val="solid"/>
                      <a:round/>
                      <a:headEnd type="none" w="med" len="med"/>
                      <a:tailEnd type="none" w="med" len="med"/>
                    </a:lnB>
                  </a:tcPr>
                </a:tc>
                <a:tc>
                  <a:txBody>
                    <a:bodyPr/>
                    <a:lstStyle/>
                    <a:p>
                      <a:r>
                        <a:rPr lang="en-GB" sz="1400" dirty="0">
                          <a:latin typeface="+mn-lt"/>
                        </a:rPr>
                        <a:t>Step 3</a:t>
                      </a:r>
                    </a:p>
                  </a:txBody>
                  <a:tcPr>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858549378"/>
                  </a:ext>
                </a:extLst>
              </a:tr>
              <a:tr h="257994">
                <a:tc>
                  <a:txBody>
                    <a:bodyPr/>
                    <a:lstStyle/>
                    <a:p>
                      <a:pPr marL="0" marR="0" algn="l">
                        <a:spcBef>
                          <a:spcPts val="0"/>
                        </a:spcBef>
                        <a:spcAft>
                          <a:spcPts val="0"/>
                        </a:spcAft>
                      </a:pPr>
                      <a:r>
                        <a:rPr lang="en-US" sz="1400" b="1" i="0" dirty="0">
                          <a:solidFill>
                            <a:srgbClr val="002060"/>
                          </a:solidFill>
                          <a:effectLst/>
                          <a:latin typeface="+mn-lt"/>
                          <a:ea typeface="Calibri" panose="020F0502020204030204" pitchFamily="34" charset="0"/>
                          <a:cs typeface="Times New Roman" panose="02020603050405020304" pitchFamily="18" charset="0"/>
                        </a:rPr>
                        <a:t>ENSURING PROTECTION</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algn="l">
                        <a:spcBef>
                          <a:spcPts val="0"/>
                        </a:spcBef>
                        <a:spcAft>
                          <a:spcPts val="0"/>
                        </a:spcAft>
                      </a:pPr>
                      <a:r>
                        <a:rPr lang="en-US" sz="1400" b="1" i="0" dirty="0">
                          <a:solidFill>
                            <a:srgbClr val="002060"/>
                          </a:solidFill>
                          <a:effectLst/>
                          <a:latin typeface="+mn-lt"/>
                          <a:ea typeface="Calibri" panose="020F0502020204030204" pitchFamily="34" charset="0"/>
                          <a:cs typeface="Times New Roman" panose="02020603050405020304" pitchFamily="18" charset="0"/>
                        </a:rPr>
                        <a:t>ENABLING EMANCIPATION</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algn="l">
                        <a:spcBef>
                          <a:spcPts val="0"/>
                        </a:spcBef>
                        <a:spcAft>
                          <a:spcPts val="0"/>
                        </a:spcAft>
                      </a:pPr>
                      <a:r>
                        <a:rPr lang="en-US" sz="1400" b="1" i="0" dirty="0">
                          <a:solidFill>
                            <a:srgbClr val="002060"/>
                          </a:solidFill>
                          <a:effectLst/>
                          <a:latin typeface="+mn-lt"/>
                          <a:ea typeface="Calibri" panose="020F0502020204030204" pitchFamily="34" charset="0"/>
                          <a:cs typeface="Times New Roman" panose="02020603050405020304" pitchFamily="18" charset="0"/>
                        </a:rPr>
                        <a:t>FOSTERING COOPERATION</a:t>
                      </a:r>
                      <a:endParaRPr lang="en-US" sz="14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964060765"/>
                  </a:ext>
                </a:extLst>
              </a:tr>
              <a:tr h="2607882">
                <a:tc>
                  <a:txBody>
                    <a:bodyPr/>
                    <a:lstStyle/>
                    <a:p>
                      <a:pPr marL="171450" marR="0" indent="-171450">
                        <a:spcBef>
                          <a:spcPts val="0"/>
                        </a:spcBef>
                        <a:spcAft>
                          <a:spcPts val="0"/>
                        </a:spcAft>
                        <a:buFont typeface="Arial" panose="020B0604020202020204" pitchFamily="34" charset="0"/>
                        <a:buChar char="•"/>
                      </a:pPr>
                      <a:r>
                        <a:rPr lang="en-GB" sz="16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Normative</a:t>
                      </a:r>
                    </a:p>
                    <a:p>
                      <a:pPr marL="171450" marR="0" indent="-171450">
                        <a:spcBef>
                          <a:spcPts val="0"/>
                        </a:spcBef>
                        <a:spcAft>
                          <a:spcPts val="0"/>
                        </a:spcAft>
                        <a:buFont typeface="Arial" panose="020B0604020202020204" pitchFamily="34" charset="0"/>
                        <a:buChar char="•"/>
                      </a:pPr>
                      <a:endParaRPr lang="en-GB" sz="160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p>
                      <a:pPr marL="171450" marR="0" indent="-171450">
                        <a:spcBef>
                          <a:spcPts val="0"/>
                        </a:spcBef>
                        <a:spcAft>
                          <a:spcPts val="0"/>
                        </a:spcAft>
                        <a:buFont typeface="Arial" panose="020B0604020202020204" pitchFamily="34" charset="0"/>
                        <a:buChar char="•"/>
                      </a:pPr>
                      <a:r>
                        <a:rPr lang="en-GB" sz="16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Institutional</a:t>
                      </a:r>
                    </a:p>
                    <a:p>
                      <a:pPr marL="171450" marR="0" indent="-171450">
                        <a:spcBef>
                          <a:spcPts val="0"/>
                        </a:spcBef>
                        <a:spcAft>
                          <a:spcPts val="0"/>
                        </a:spcAft>
                        <a:buFont typeface="Arial" panose="020B0604020202020204" pitchFamily="34" charset="0"/>
                        <a:buChar char="•"/>
                      </a:pPr>
                      <a:endParaRPr lang="en-GB" sz="160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p>
                      <a:pPr marL="171450" marR="0" indent="-171450">
                        <a:spcBef>
                          <a:spcPts val="0"/>
                        </a:spcBef>
                        <a:spcAft>
                          <a:spcPts val="0"/>
                        </a:spcAft>
                        <a:buFont typeface="Arial" panose="020B0604020202020204" pitchFamily="34" charset="0"/>
                        <a:buChar char="•"/>
                      </a:pPr>
                      <a:r>
                        <a:rPr lang="en-GB" sz="16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Personal (including from health-related risks, from violence, from discrimination)</a:t>
                      </a:r>
                    </a:p>
                    <a:p>
                      <a:pPr marL="171450" marR="0" indent="-171450">
                        <a:spcBef>
                          <a:spcPts val="0"/>
                        </a:spcBef>
                        <a:spcAft>
                          <a:spcPts val="0"/>
                        </a:spcAft>
                        <a:buFont typeface="Arial" panose="020B0604020202020204" pitchFamily="34" charset="0"/>
                        <a:buChar char="•"/>
                      </a:pPr>
                      <a:endParaRPr lang="en-GB" sz="160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p>
                      <a:pPr marL="171450" marR="0" indent="-171450">
                        <a:spcBef>
                          <a:spcPts val="0"/>
                        </a:spcBef>
                        <a:spcAft>
                          <a:spcPts val="0"/>
                        </a:spcAft>
                        <a:buFont typeface="Arial" panose="020B0604020202020204" pitchFamily="34" charset="0"/>
                        <a:buChar char="•"/>
                      </a:pPr>
                      <a:endParaRPr lang="en-GB" sz="160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p>
                      <a:pPr marL="171450" marR="0" indent="-171450">
                        <a:spcBef>
                          <a:spcPts val="0"/>
                        </a:spcBef>
                        <a:spcAft>
                          <a:spcPts val="0"/>
                        </a:spcAft>
                        <a:buFont typeface="Arial" panose="020B0604020202020204" pitchFamily="34" charset="0"/>
                        <a:buChar char="•"/>
                      </a:pPr>
                      <a:endParaRPr lang="en-GB" sz="160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p>
                      <a:pPr marL="171450" marR="0" indent="-171450">
                        <a:spcBef>
                          <a:spcPts val="0"/>
                        </a:spcBef>
                        <a:spcAft>
                          <a:spcPts val="0"/>
                        </a:spcAft>
                        <a:buFont typeface="Arial" panose="020B0604020202020204" pitchFamily="34" charset="0"/>
                        <a:buChar char="•"/>
                      </a:pPr>
                      <a:endParaRPr lang="en-GB" sz="160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p>
                      <a:pPr marL="171450" marR="0" indent="-171450">
                        <a:spcBef>
                          <a:spcPts val="0"/>
                        </a:spcBef>
                        <a:spcAft>
                          <a:spcPts val="0"/>
                        </a:spcAft>
                        <a:buFont typeface="Arial" panose="020B0604020202020204" pitchFamily="34" charset="0"/>
                        <a:buChar char="•"/>
                      </a:pPr>
                      <a:endParaRPr lang="en-GB" sz="160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p>
                      <a:pPr marL="171450" marR="0" indent="-171450">
                        <a:spcBef>
                          <a:spcPts val="0"/>
                        </a:spcBef>
                        <a:spcAft>
                          <a:spcPts val="0"/>
                        </a:spcAft>
                        <a:buFont typeface="Arial" panose="020B0604020202020204" pitchFamily="34" charset="0"/>
                        <a:buChar char="•"/>
                      </a:pPr>
                      <a:endParaRPr lang="en-GB" sz="160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171450" marR="0" indent="-171450" algn="l">
                        <a:lnSpc>
                          <a:spcPct val="150000"/>
                        </a:lnSpc>
                        <a:spcBef>
                          <a:spcPts val="0"/>
                        </a:spcBef>
                        <a:spcAft>
                          <a:spcPts val="0"/>
                        </a:spcAft>
                        <a:buFont typeface="Arial" panose="020B0604020202020204" pitchFamily="34" charset="0"/>
                        <a:buChar char="•"/>
                      </a:pPr>
                      <a:r>
                        <a:rPr lang="en-GB" sz="1600" kern="12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Education</a:t>
                      </a:r>
                    </a:p>
                    <a:p>
                      <a:pPr marL="171450" marR="0" indent="-171450" algn="l">
                        <a:lnSpc>
                          <a:spcPct val="150000"/>
                        </a:lnSpc>
                        <a:spcBef>
                          <a:spcPts val="0"/>
                        </a:spcBef>
                        <a:spcAft>
                          <a:spcPts val="0"/>
                        </a:spcAft>
                        <a:buFont typeface="Arial" panose="020B0604020202020204" pitchFamily="34" charset="0"/>
                        <a:buChar char="•"/>
                      </a:pPr>
                      <a:endParaRPr lang="en-GB" sz="1600" kern="120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p>
                      <a:pPr marL="171450" marR="0" indent="-171450" algn="l">
                        <a:lnSpc>
                          <a:spcPct val="150000"/>
                        </a:lnSpc>
                        <a:spcBef>
                          <a:spcPts val="0"/>
                        </a:spcBef>
                        <a:spcAft>
                          <a:spcPts val="0"/>
                        </a:spcAft>
                        <a:buFont typeface="Arial" panose="020B0604020202020204" pitchFamily="34" charset="0"/>
                        <a:buChar char="•"/>
                      </a:pPr>
                      <a:r>
                        <a:rPr lang="en-GB" sz="1600" kern="12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Employment</a:t>
                      </a:r>
                    </a:p>
                    <a:p>
                      <a:pPr marL="171450" marR="0" indent="-171450" algn="l">
                        <a:lnSpc>
                          <a:spcPct val="150000"/>
                        </a:lnSpc>
                        <a:spcBef>
                          <a:spcPts val="0"/>
                        </a:spcBef>
                        <a:spcAft>
                          <a:spcPts val="0"/>
                        </a:spcAft>
                        <a:buFont typeface="Arial" panose="020B0604020202020204" pitchFamily="34" charset="0"/>
                        <a:buChar char="•"/>
                      </a:pPr>
                      <a:endParaRPr lang="en-GB" sz="1600" kern="120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p>
                      <a:pPr marL="171450" marR="0" indent="-171450" algn="l">
                        <a:lnSpc>
                          <a:spcPct val="150000"/>
                        </a:lnSpc>
                        <a:spcBef>
                          <a:spcPts val="0"/>
                        </a:spcBef>
                        <a:spcAft>
                          <a:spcPts val="0"/>
                        </a:spcAft>
                        <a:buFont typeface="Arial" panose="020B0604020202020204" pitchFamily="34" charset="0"/>
                        <a:buChar char="•"/>
                      </a:pPr>
                      <a:r>
                        <a:rPr lang="en-GB" sz="1600" kern="12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Participation</a:t>
                      </a:r>
                    </a:p>
                    <a:p>
                      <a:pPr marL="171450" marR="0" indent="-171450" algn="l">
                        <a:lnSpc>
                          <a:spcPct val="150000"/>
                        </a:lnSpc>
                        <a:spcBef>
                          <a:spcPts val="0"/>
                        </a:spcBef>
                        <a:spcAft>
                          <a:spcPts val="0"/>
                        </a:spcAft>
                        <a:buFont typeface="Arial" panose="020B0604020202020204" pitchFamily="34" charset="0"/>
                        <a:buChar char="•"/>
                      </a:pPr>
                      <a:endParaRPr lang="en-GB" sz="1600" kern="120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p>
                      <a:pPr marL="171450" marR="0" indent="-171450" algn="l">
                        <a:lnSpc>
                          <a:spcPct val="150000"/>
                        </a:lnSpc>
                        <a:spcBef>
                          <a:spcPts val="0"/>
                        </a:spcBef>
                        <a:spcAft>
                          <a:spcPts val="0"/>
                        </a:spcAft>
                        <a:buFont typeface="Arial" panose="020B0604020202020204" pitchFamily="34" charset="0"/>
                        <a:buChar char="•"/>
                      </a:pPr>
                      <a:r>
                        <a:rPr lang="en-GB" sz="1600" kern="12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Awareness raising </a:t>
                      </a:r>
                    </a:p>
                    <a:p>
                      <a:pPr marL="171450" marR="0" indent="-171450" algn="l">
                        <a:lnSpc>
                          <a:spcPct val="150000"/>
                        </a:lnSpc>
                        <a:spcBef>
                          <a:spcPts val="0"/>
                        </a:spcBef>
                        <a:spcAft>
                          <a:spcPts val="0"/>
                        </a:spcAft>
                        <a:buFont typeface="Arial" panose="020B0604020202020204" pitchFamily="34" charset="0"/>
                        <a:buChar char="•"/>
                      </a:pPr>
                      <a:endParaRPr lang="en-GB" sz="1600" kern="120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p>
                      <a:pPr marL="171450" marR="0" indent="-171450" algn="l">
                        <a:lnSpc>
                          <a:spcPct val="150000"/>
                        </a:lnSpc>
                        <a:spcBef>
                          <a:spcPts val="0"/>
                        </a:spcBef>
                        <a:spcAft>
                          <a:spcPts val="0"/>
                        </a:spcAft>
                        <a:buFont typeface="Arial" panose="020B0604020202020204" pitchFamily="34" charset="0"/>
                        <a:buChar char="•"/>
                      </a:pPr>
                      <a:r>
                        <a:rPr lang="en-GB" sz="1600" kern="12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Building a vision for the future</a:t>
                      </a:r>
                    </a:p>
                    <a:p>
                      <a:pPr marL="0" marR="0" indent="0" algn="l">
                        <a:lnSpc>
                          <a:spcPct val="150000"/>
                        </a:lnSpc>
                        <a:spcBef>
                          <a:spcPts val="0"/>
                        </a:spcBef>
                        <a:spcAft>
                          <a:spcPts val="0"/>
                        </a:spcAft>
                        <a:buFont typeface="Arial" panose="020B0604020202020204" pitchFamily="34" charset="0"/>
                        <a:buNone/>
                      </a:pPr>
                      <a:endParaRPr lang="en-GB" sz="1600" kern="120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GB" sz="1600" kern="12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Institutional and grassroot </a:t>
                      </a:r>
                    </a:p>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endParaRPr lang="en-GB" sz="1600" kern="120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GB" sz="1600" kern="12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Involvement in decision-making</a:t>
                      </a:r>
                    </a:p>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endParaRPr lang="en-GB" sz="1600" kern="120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GB" sz="1600" kern="12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Capacity building of civil society organisations</a:t>
                      </a:r>
                    </a:p>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endParaRPr lang="en-GB" sz="1600" kern="120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GB" sz="1600" kern="12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Financial support to programmes to inter-cultural programmes &amp; activities</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3168900194"/>
                  </a:ext>
                </a:extLst>
              </a:tr>
            </a:tbl>
          </a:graphicData>
        </a:graphic>
      </p:graphicFrame>
      <p:sp>
        <p:nvSpPr>
          <p:cNvPr id="34" name="Title 1">
            <a:extLst>
              <a:ext uri="{FF2B5EF4-FFF2-40B4-BE49-F238E27FC236}">
                <a16:creationId xmlns:a16="http://schemas.microsoft.com/office/drawing/2014/main" id="{BF607DBE-D36A-48FC-8283-41D8528D06E8}"/>
              </a:ext>
            </a:extLst>
          </p:cNvPr>
          <p:cNvSpPr>
            <a:spLocks noGrp="1"/>
          </p:cNvSpPr>
          <p:nvPr>
            <p:ph type="title"/>
          </p:nvPr>
        </p:nvSpPr>
        <p:spPr>
          <a:xfrm>
            <a:off x="3823902" y="376238"/>
            <a:ext cx="6227064" cy="617220"/>
          </a:xfrm>
        </p:spPr>
        <p:txBody>
          <a:bodyPr anchor="t">
            <a:normAutofit/>
          </a:bodyPr>
          <a:lstStyle/>
          <a:p>
            <a:r>
              <a:rPr lang="en-US" dirty="0">
                <a:solidFill>
                  <a:schemeClr val="accent1"/>
                </a:solidFill>
              </a:rPr>
              <a:t>Roma Women Empowerment Model</a:t>
            </a:r>
            <a:endParaRPr lang="en-GB" dirty="0">
              <a:solidFill>
                <a:schemeClr val="accent1"/>
              </a:solidFill>
            </a:endParaRPr>
          </a:p>
        </p:txBody>
      </p:sp>
    </p:spTree>
    <p:extLst>
      <p:ext uri="{BB962C8B-B14F-4D97-AF65-F5344CB8AC3E}">
        <p14:creationId xmlns:p14="http://schemas.microsoft.com/office/powerpoint/2010/main" val="8292982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54A3646-77FE-4862-96CE-45260829B1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3F6FA249-9C10-48B9-9F72-1F333D8A948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036894FA-6F9A-4863-AEC5-B734F4226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6B103C0B-E1BF-4BF0-9605-7426160F9E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B796B9AB-146B-42B0-B1F4-7EF69C521A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0B8CEE20-F67A-4CFC-88F1-4C942EB624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6B823E68-E880-4A79-82AD-6088E1DEAD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C90FFE78-151B-4C6F-893F-6832706022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3A2B9B53-0432-42A0-ACC1-23CCDB1183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142954D5-E17A-4C4B-B575-9D2BE72C64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2317E4B1-5573-4066-895C-2FB759804A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EBA723B4-613D-41FA-93E8-94173C930F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D2693AEC-A60D-40B1-87B3-1EF30A56D4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0EFB57B1-129C-4CA5-9513-29226043BF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AC89A1FD-35E1-4574-A439-61C20F457D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4D55D1DF-59D8-4B47-87C4-FB3A82689A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F99FF32E-3548-4B4D-894E-B3A06C12A7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5005D0D4-EFA9-4355-BA9B-A7B46F9412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6350B02F-5937-44B9-83F4-9C970BE963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F21A245F-C10F-495E-BD0E-CE576C7F0D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6F524856-7B56-403B-B504-044710FD54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E6D29BC-894B-4228-9F3F-92037EA396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E03B2DC6-DF02-45CB-AC7C-6EBBD359C3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33" name="Rectangle 32">
            <a:extLst>
              <a:ext uri="{FF2B5EF4-FFF2-40B4-BE49-F238E27FC236}">
                <a16:creationId xmlns:a16="http://schemas.microsoft.com/office/drawing/2014/main" id="{700D0C16-8549-4373-8B7C-3555082CEA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4"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FE034FD-C2CB-4F81-9695-97F1394A2C01}"/>
              </a:ext>
            </a:extLst>
          </p:cNvPr>
          <p:cNvSpPr>
            <a:spLocks noGrp="1"/>
          </p:cNvSpPr>
          <p:nvPr>
            <p:ph type="title"/>
          </p:nvPr>
        </p:nvSpPr>
        <p:spPr>
          <a:xfrm>
            <a:off x="3517410" y="804672"/>
            <a:ext cx="6227064" cy="804672"/>
          </a:xfrm>
        </p:spPr>
        <p:txBody>
          <a:bodyPr anchor="t">
            <a:normAutofit/>
          </a:bodyPr>
          <a:lstStyle/>
          <a:p>
            <a:r>
              <a:rPr lang="en-US" dirty="0">
                <a:solidFill>
                  <a:schemeClr val="accent1"/>
                </a:solidFill>
              </a:rPr>
              <a:t>The Way Forward</a:t>
            </a:r>
            <a:endParaRPr lang="en-GB" dirty="0">
              <a:solidFill>
                <a:schemeClr val="accent1"/>
              </a:solidFill>
            </a:endParaRPr>
          </a:p>
        </p:txBody>
      </p:sp>
      <p:sp>
        <p:nvSpPr>
          <p:cNvPr id="35" name="Isosceles Triangle 34">
            <a:extLst>
              <a:ext uri="{FF2B5EF4-FFF2-40B4-BE49-F238E27FC236}">
                <a16:creationId xmlns:a16="http://schemas.microsoft.com/office/drawing/2014/main" id="{C7341777-0F86-4E1E-A07F-2076F00D04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Content Placeholder 2">
            <a:extLst>
              <a:ext uri="{FF2B5EF4-FFF2-40B4-BE49-F238E27FC236}">
                <a16:creationId xmlns:a16="http://schemas.microsoft.com/office/drawing/2014/main" id="{0F83CA69-2155-43C0-ABB0-2A3B9A6F5868}"/>
              </a:ext>
            </a:extLst>
          </p:cNvPr>
          <p:cNvSpPr>
            <a:spLocks noGrp="1"/>
          </p:cNvSpPr>
          <p:nvPr>
            <p:ph idx="1"/>
          </p:nvPr>
        </p:nvSpPr>
        <p:spPr>
          <a:xfrm>
            <a:off x="3729514" y="1940725"/>
            <a:ext cx="6558717" cy="2976549"/>
          </a:xfrm>
        </p:spPr>
        <p:txBody>
          <a:bodyPr>
            <a:normAutofit/>
          </a:bodyPr>
          <a:lstStyle/>
          <a:p>
            <a:pPr marL="0" indent="0">
              <a:buNone/>
            </a:pPr>
            <a:r>
              <a:rPr lang="en-GB" sz="1600" dirty="0">
                <a:effectLst/>
                <a:latin typeface="Calibri" panose="020F0502020204030204" pitchFamily="34" charset="0"/>
                <a:ea typeface="Calibri" panose="020F0502020204030204" pitchFamily="34" charset="0"/>
                <a:cs typeface="Calibri" panose="020F0502020204030204" pitchFamily="34" charset="0"/>
              </a:rPr>
              <a:t>Without a minimum level of guaranteed personal security, emancipation is not be feasible and no real cooperation based on mutual respect can occur. </a:t>
            </a:r>
          </a:p>
          <a:p>
            <a:pPr marL="0" indent="0">
              <a:buNone/>
            </a:pPr>
            <a:endParaRPr lang="en-GB" sz="16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GB" sz="1600" dirty="0">
                <a:effectLst/>
                <a:latin typeface="Calibri" panose="020F0502020204030204" pitchFamily="34" charset="0"/>
                <a:ea typeface="Calibri" panose="020F0502020204030204" pitchFamily="34" charset="0"/>
                <a:cs typeface="Calibri" panose="020F0502020204030204" pitchFamily="34" charset="0"/>
              </a:rPr>
              <a:t>To advance the situation of Roma women in Europe, coherent and comprehensive approaches to Roma women empowerment need to be developed at national level.</a:t>
            </a:r>
          </a:p>
          <a:p>
            <a:pPr marL="0" indent="0">
              <a:buNone/>
            </a:pPr>
            <a:endParaRPr lang="en-GB" sz="16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1600" dirty="0">
                <a:effectLst/>
                <a:latin typeface="Calibri" panose="020F0502020204030204" pitchFamily="34" charset="0"/>
                <a:ea typeface="Calibri" panose="020F0502020204030204" pitchFamily="34" charset="0"/>
                <a:cs typeface="Times New Roman" panose="02020603050405020304" pitchFamily="18" charset="0"/>
              </a:rPr>
              <a:t>The positive change that international and national actors have been trying to achieve for decades calls for structured policies and constructive measures synchronized within and across borders.</a:t>
            </a:r>
          </a:p>
          <a:p>
            <a:pPr marL="457200" marR="0">
              <a:lnSpc>
                <a:spcPct val="107000"/>
              </a:lnSpc>
              <a:spcBef>
                <a:spcPts val="0"/>
              </a:spcBef>
              <a:spcAft>
                <a:spcPts val="80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897984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54A3646-77FE-4862-96CE-45260829B1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3F6FA249-9C10-48B9-9F72-1F333D8A948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036894FA-6F9A-4863-AEC5-B734F4226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6B103C0B-E1BF-4BF0-9605-7426160F9E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B796B9AB-146B-42B0-B1F4-7EF69C521A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0B8CEE20-F67A-4CFC-88F1-4C942EB624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6B823E68-E880-4A79-82AD-6088E1DEAD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C90FFE78-151B-4C6F-893F-6832706022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3A2B9B53-0432-42A0-ACC1-23CCDB1183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142954D5-E17A-4C4B-B575-9D2BE72C64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2317E4B1-5573-4066-895C-2FB759804A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EBA723B4-613D-41FA-93E8-94173C930F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D2693AEC-A60D-40B1-87B3-1EF30A56D4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0EFB57B1-129C-4CA5-9513-29226043BF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AC89A1FD-35E1-4574-A439-61C20F457D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4D55D1DF-59D8-4B47-87C4-FB3A82689A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F99FF32E-3548-4B4D-894E-B3A06C12A7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5005D0D4-EFA9-4355-BA9B-A7B46F9412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6350B02F-5937-44B9-83F4-9C970BE963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F21A245F-C10F-495E-BD0E-CE576C7F0D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6F524856-7B56-403B-B504-044710FD54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E6D29BC-894B-4228-9F3F-92037EA396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E03B2DC6-DF02-45CB-AC7C-6EBBD359C3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33" name="Rectangle 32">
            <a:extLst>
              <a:ext uri="{FF2B5EF4-FFF2-40B4-BE49-F238E27FC236}">
                <a16:creationId xmlns:a16="http://schemas.microsoft.com/office/drawing/2014/main" id="{700D0C16-8549-4373-8B7C-3555082CEA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4"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FE034FD-C2CB-4F81-9695-97F1394A2C01}"/>
              </a:ext>
            </a:extLst>
          </p:cNvPr>
          <p:cNvSpPr>
            <a:spLocks noGrp="1"/>
          </p:cNvSpPr>
          <p:nvPr>
            <p:ph type="title"/>
          </p:nvPr>
        </p:nvSpPr>
        <p:spPr>
          <a:xfrm>
            <a:off x="3136594" y="2861024"/>
            <a:ext cx="7427527" cy="560832"/>
          </a:xfrm>
        </p:spPr>
        <p:txBody>
          <a:bodyPr anchor="t">
            <a:normAutofit fontScale="90000"/>
          </a:bodyPr>
          <a:lstStyle/>
          <a:p>
            <a:r>
              <a:rPr lang="en-US" sz="4000" dirty="0">
                <a:solidFill>
                  <a:schemeClr val="accent1"/>
                </a:solidFill>
              </a:rPr>
              <a:t>Thank you for your attention!</a:t>
            </a:r>
          </a:p>
        </p:txBody>
      </p:sp>
      <p:sp>
        <p:nvSpPr>
          <p:cNvPr id="35" name="Isosceles Triangle 34">
            <a:extLst>
              <a:ext uri="{FF2B5EF4-FFF2-40B4-BE49-F238E27FC236}">
                <a16:creationId xmlns:a16="http://schemas.microsoft.com/office/drawing/2014/main" id="{C7341777-0F86-4E1E-A07F-2076F00D04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2" name="Title 1">
            <a:extLst>
              <a:ext uri="{FF2B5EF4-FFF2-40B4-BE49-F238E27FC236}">
                <a16:creationId xmlns:a16="http://schemas.microsoft.com/office/drawing/2014/main" id="{E3A97BA0-ED80-4A59-B04C-6D6F3A206CFC}"/>
              </a:ext>
            </a:extLst>
          </p:cNvPr>
          <p:cNvSpPr txBox="1">
            <a:spLocks/>
          </p:cNvSpPr>
          <p:nvPr/>
        </p:nvSpPr>
        <p:spPr>
          <a:xfrm>
            <a:off x="2598103" y="1978927"/>
            <a:ext cx="6675120" cy="754761"/>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2800" b="1" i="0" kern="1200">
                <a:solidFill>
                  <a:srgbClr val="002060"/>
                </a:solidFill>
                <a:latin typeface="+mn-lt"/>
                <a:ea typeface="+mj-ea"/>
                <a:cs typeface="+mj-cs"/>
              </a:defRPr>
            </a:lvl1pPr>
          </a:lstStyle>
          <a:p>
            <a:endParaRPr lang="en-GB" i="1" dirty="0"/>
          </a:p>
        </p:txBody>
      </p:sp>
      <p:grpSp>
        <p:nvGrpSpPr>
          <p:cNvPr id="34" name="Group 33">
            <a:extLst>
              <a:ext uri="{FF2B5EF4-FFF2-40B4-BE49-F238E27FC236}">
                <a16:creationId xmlns:a16="http://schemas.microsoft.com/office/drawing/2014/main" id="{2155CB25-493B-4681-8025-D9D3E18790F8}"/>
              </a:ext>
            </a:extLst>
          </p:cNvPr>
          <p:cNvGrpSpPr/>
          <p:nvPr/>
        </p:nvGrpSpPr>
        <p:grpSpPr>
          <a:xfrm>
            <a:off x="8548814" y="4953168"/>
            <a:ext cx="3862388" cy="1535733"/>
            <a:chOff x="4553427" y="2464444"/>
            <a:chExt cx="3154680" cy="1372910"/>
          </a:xfrm>
        </p:grpSpPr>
        <p:pic>
          <p:nvPicPr>
            <p:cNvPr id="36" name="Picture 35">
              <a:extLst>
                <a:ext uri="{FF2B5EF4-FFF2-40B4-BE49-F238E27FC236}">
                  <a16:creationId xmlns:a16="http://schemas.microsoft.com/office/drawing/2014/main" id="{E4B4A5ED-46EC-4AE5-905C-683639E604EB}"/>
                </a:ext>
              </a:extLst>
            </p:cNvPr>
            <p:cNvPicPr>
              <a:picLocks noChangeAspect="1"/>
            </p:cNvPicPr>
            <p:nvPr/>
          </p:nvPicPr>
          <p:blipFill>
            <a:blip r:embed="rId2"/>
            <a:stretch>
              <a:fillRect/>
            </a:stretch>
          </p:blipFill>
          <p:spPr>
            <a:xfrm>
              <a:off x="5251217" y="2464444"/>
              <a:ext cx="2034614" cy="1235302"/>
            </a:xfrm>
            <a:prstGeom prst="rect">
              <a:avLst/>
            </a:prstGeom>
          </p:spPr>
        </p:pic>
        <p:sp>
          <p:nvSpPr>
            <p:cNvPr id="37" name="TextBox 36">
              <a:extLst>
                <a:ext uri="{FF2B5EF4-FFF2-40B4-BE49-F238E27FC236}">
                  <a16:creationId xmlns:a16="http://schemas.microsoft.com/office/drawing/2014/main" id="{090FD3BC-DBF4-4515-84B0-E87B9D74FB3D}"/>
                </a:ext>
              </a:extLst>
            </p:cNvPr>
            <p:cNvSpPr txBox="1"/>
            <p:nvPr/>
          </p:nvSpPr>
          <p:spPr>
            <a:xfrm>
              <a:off x="4553427" y="3006357"/>
              <a:ext cx="3154680" cy="830997"/>
            </a:xfrm>
            <a:prstGeom prst="rect">
              <a:avLst/>
            </a:prstGeom>
            <a:noFill/>
          </p:spPr>
          <p:txBody>
            <a:bodyPr wrap="square" rtlCol="0">
              <a:spAutoFit/>
            </a:bodyPr>
            <a:lstStyle/>
            <a:p>
              <a:pPr marL="0" marR="0">
                <a:spcBef>
                  <a:spcPts val="0"/>
                </a:spcBef>
                <a:spcAft>
                  <a:spcPts val="0"/>
                </a:spcAft>
              </a:pPr>
              <a:r>
                <a:rPr lang="en-GB" sz="16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Dr Zora Popova</a:t>
              </a:r>
              <a:endParaRPr lang="en-US"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GB"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Researcher / Analyst</a:t>
              </a:r>
              <a:endParaRPr lang="en-US"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GB" sz="1600" u="sng"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popova@instarc.eu</a:t>
              </a:r>
              <a:r>
                <a:rPr lang="en-GB"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47726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54A3646-77FE-4862-96CE-45260829B1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3F6FA249-9C10-48B9-9F72-1F333D8A948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036894FA-6F9A-4863-AEC5-B734F4226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6B103C0B-E1BF-4BF0-9605-7426160F9E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B796B9AB-146B-42B0-B1F4-7EF69C521A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0B8CEE20-F67A-4CFC-88F1-4C942EB624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6B823E68-E880-4A79-82AD-6088E1DEAD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C90FFE78-151B-4C6F-893F-6832706022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3A2B9B53-0432-42A0-ACC1-23CCDB1183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142954D5-E17A-4C4B-B575-9D2BE72C64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2317E4B1-5573-4066-895C-2FB759804A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EBA723B4-613D-41FA-93E8-94173C930F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D2693AEC-A60D-40B1-87B3-1EF30A56D4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0EFB57B1-129C-4CA5-9513-29226043BF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AC89A1FD-35E1-4574-A439-61C20F457D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4D55D1DF-59D8-4B47-87C4-FB3A82689A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F99FF32E-3548-4B4D-894E-B3A06C12A7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5005D0D4-EFA9-4355-BA9B-A7B46F9412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6350B02F-5937-44B9-83F4-9C970BE963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F21A245F-C10F-495E-BD0E-CE576C7F0D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6F524856-7B56-403B-B504-044710FD54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E6D29BC-894B-4228-9F3F-92037EA396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E03B2DC6-DF02-45CB-AC7C-6EBBD359C3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33" name="Rectangle 32">
            <a:extLst>
              <a:ext uri="{FF2B5EF4-FFF2-40B4-BE49-F238E27FC236}">
                <a16:creationId xmlns:a16="http://schemas.microsoft.com/office/drawing/2014/main" id="{700D0C16-8549-4373-8B7C-3555082CEA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4"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FE034FD-C2CB-4F81-9695-97F1394A2C01}"/>
              </a:ext>
            </a:extLst>
          </p:cNvPr>
          <p:cNvSpPr>
            <a:spLocks noGrp="1"/>
          </p:cNvSpPr>
          <p:nvPr>
            <p:ph type="title"/>
          </p:nvPr>
        </p:nvSpPr>
        <p:spPr>
          <a:xfrm>
            <a:off x="3280976" y="595635"/>
            <a:ext cx="6227064" cy="639209"/>
          </a:xfrm>
        </p:spPr>
        <p:txBody>
          <a:bodyPr anchor="t">
            <a:normAutofit/>
          </a:bodyPr>
          <a:lstStyle/>
          <a:p>
            <a:r>
              <a:rPr lang="en-US" dirty="0">
                <a:solidFill>
                  <a:schemeClr val="accent1"/>
                </a:solidFill>
              </a:rPr>
              <a:t>Purpose</a:t>
            </a:r>
            <a:endParaRPr lang="en-GB" dirty="0">
              <a:solidFill>
                <a:schemeClr val="accent1"/>
              </a:solidFill>
            </a:endParaRPr>
          </a:p>
        </p:txBody>
      </p:sp>
      <p:sp>
        <p:nvSpPr>
          <p:cNvPr id="35" name="Isosceles Triangle 34">
            <a:extLst>
              <a:ext uri="{FF2B5EF4-FFF2-40B4-BE49-F238E27FC236}">
                <a16:creationId xmlns:a16="http://schemas.microsoft.com/office/drawing/2014/main" id="{C7341777-0F86-4E1E-A07F-2076F00D04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Content Placeholder 2">
            <a:extLst>
              <a:ext uri="{FF2B5EF4-FFF2-40B4-BE49-F238E27FC236}">
                <a16:creationId xmlns:a16="http://schemas.microsoft.com/office/drawing/2014/main" id="{0F83CA69-2155-43C0-ABB0-2A3B9A6F5868}"/>
              </a:ext>
            </a:extLst>
          </p:cNvPr>
          <p:cNvSpPr>
            <a:spLocks noGrp="1"/>
          </p:cNvSpPr>
          <p:nvPr>
            <p:ph idx="1"/>
          </p:nvPr>
        </p:nvSpPr>
        <p:spPr>
          <a:xfrm>
            <a:off x="2357845" y="1549941"/>
            <a:ext cx="9508310" cy="4712424"/>
          </a:xfrm>
        </p:spPr>
        <p:txBody>
          <a:bodyPr>
            <a:noAutofit/>
          </a:bodyPr>
          <a:lstStyle/>
          <a:p>
            <a:pPr>
              <a:lnSpc>
                <a:spcPct val="150000"/>
              </a:lnSpc>
            </a:pPr>
            <a:r>
              <a:rPr lang="en-GB" sz="1600" dirty="0">
                <a:effectLst/>
                <a:latin typeface="Calibri" panose="020F0502020204030204" pitchFamily="34" charset="0"/>
                <a:ea typeface="Times New Roman" panose="02020603050405020304" pitchFamily="18" charset="0"/>
                <a:cs typeface="Calibri" panose="020F0502020204030204" pitchFamily="34" charset="0"/>
              </a:rPr>
              <a:t>In su</a:t>
            </a:r>
            <a:r>
              <a:rPr lang="en-GB" sz="1600" dirty="0">
                <a:latin typeface="Calibri" panose="020F0502020204030204" pitchFamily="34" charset="0"/>
                <a:ea typeface="Times New Roman" panose="02020603050405020304" pitchFamily="18" charset="0"/>
                <a:cs typeface="Calibri" panose="020F0502020204030204" pitchFamily="34" charset="0"/>
              </a:rPr>
              <a:t>pport of the </a:t>
            </a:r>
            <a:r>
              <a:rPr lang="en-GB" sz="1600" dirty="0">
                <a:effectLst/>
                <a:latin typeface="Calibri" panose="020F0502020204030204" pitchFamily="34" charset="0"/>
                <a:ea typeface="Times New Roman" panose="02020603050405020304" pitchFamily="18" charset="0"/>
                <a:cs typeface="Calibri" panose="020F0502020204030204" pitchFamily="34" charset="0"/>
              </a:rPr>
              <a:t>organisation of the 8th International Roma Women’s Conference (IRWC) in 2021 (ADI-ROM Terms of Reference)</a:t>
            </a:r>
          </a:p>
          <a:p>
            <a:pPr>
              <a:lnSpc>
                <a:spcPct val="150000"/>
              </a:lnSpc>
            </a:pPr>
            <a:r>
              <a:rPr lang="en-GB" sz="1600" dirty="0">
                <a:latin typeface="Calibri" panose="020F0502020204030204" pitchFamily="34" charset="0"/>
                <a:cs typeface="Calibri" panose="020F0502020204030204" pitchFamily="34" charset="0"/>
              </a:rPr>
              <a:t>To contribute to the CoE work dedicated to Roma women empowerment</a:t>
            </a:r>
          </a:p>
          <a:p>
            <a:pPr>
              <a:lnSpc>
                <a:spcPct val="150000"/>
              </a:lnSpc>
            </a:pPr>
            <a:r>
              <a:rPr lang="en-GB" sz="1600" dirty="0">
                <a:latin typeface="Calibri" panose="020F0502020204030204" pitchFamily="34" charset="0"/>
                <a:cs typeface="Calibri" panose="020F0502020204030204" pitchFamily="34" charset="0"/>
              </a:rPr>
              <a:t>To contribute to EC Roma integration efforts</a:t>
            </a:r>
          </a:p>
          <a:p>
            <a:pPr>
              <a:lnSpc>
                <a:spcPct val="150000"/>
              </a:lnSpc>
            </a:pPr>
            <a:r>
              <a:rPr lang="en-GB" sz="1600" dirty="0">
                <a:latin typeface="Calibri" panose="020F0502020204030204" pitchFamily="34" charset="0"/>
                <a:cs typeface="Calibri" panose="020F0502020204030204" pitchFamily="34" charset="0"/>
              </a:rPr>
              <a:t>To address issues and goals set by: </a:t>
            </a:r>
          </a:p>
          <a:p>
            <a:pPr lvl="1">
              <a:lnSpc>
                <a:spcPct val="100000"/>
              </a:lnSpc>
            </a:pPr>
            <a:r>
              <a:rPr lang="en-GB" sz="1600" dirty="0">
                <a:latin typeface="Calibri" panose="020F0502020204030204" pitchFamily="34" charset="0"/>
                <a:cs typeface="Calibri" panose="020F0502020204030204" pitchFamily="34" charset="0"/>
              </a:rPr>
              <a:t>CoE Europe Gender Equality Strategy (2018-2023)</a:t>
            </a:r>
          </a:p>
          <a:p>
            <a:pPr lvl="1">
              <a:lnSpc>
                <a:spcPct val="100000"/>
              </a:lnSpc>
            </a:pPr>
            <a:r>
              <a:rPr lang="en-GB" sz="1600" dirty="0">
                <a:latin typeface="Calibri" panose="020F0502020204030204" pitchFamily="34" charset="0"/>
                <a:cs typeface="Calibri" panose="020F0502020204030204" pitchFamily="34" charset="0"/>
              </a:rPr>
              <a:t>CoE Strategic Action Plan for Roma and Traveller Inclusion (2020‑2025) </a:t>
            </a:r>
          </a:p>
          <a:p>
            <a:pPr lvl="1">
              <a:lnSpc>
                <a:spcPct val="100000"/>
              </a:lnSpc>
            </a:pPr>
            <a:r>
              <a:rPr lang="en-GB" sz="1600" dirty="0">
                <a:latin typeface="Calibri" panose="020F0502020204030204" pitchFamily="34" charset="0"/>
                <a:cs typeface="Calibri" panose="020F0502020204030204" pitchFamily="34" charset="0"/>
              </a:rPr>
              <a:t>UN Strategic Development Agenda 2030 </a:t>
            </a:r>
          </a:p>
          <a:p>
            <a:pPr>
              <a:lnSpc>
                <a:spcPct val="150000"/>
              </a:lnSpc>
            </a:pPr>
            <a:r>
              <a:rPr lang="en-GB" sz="1600" dirty="0">
                <a:latin typeface="Calibri" panose="020F0502020204030204" pitchFamily="34" charset="0"/>
                <a:cs typeface="Calibri" panose="020F0502020204030204" pitchFamily="34" charset="0"/>
              </a:rPr>
              <a:t>To support CoE member states in their efforts to advance situation of Roma and Traveller women </a:t>
            </a:r>
          </a:p>
          <a:p>
            <a:pPr marL="687388" indent="-225425"/>
            <a:r>
              <a:rPr lang="en-GB" sz="1600" dirty="0">
                <a:latin typeface="Calibri" panose="020F0502020204030204" pitchFamily="34" charset="0"/>
                <a:cs typeface="Calibri" panose="020F0502020204030204" pitchFamily="34" charset="0"/>
              </a:rPr>
              <a:t>Framework for assessment of gender aspect of Roma integration policies at national level</a:t>
            </a:r>
          </a:p>
          <a:p>
            <a:pPr marL="687388" indent="-225425"/>
            <a:r>
              <a:rPr lang="en-GB" sz="1600" dirty="0">
                <a:latin typeface="Calibri" panose="020F0502020204030204" pitchFamily="34" charset="0"/>
                <a:cs typeface="Calibri" panose="020F0502020204030204" pitchFamily="34" charset="0"/>
              </a:rPr>
              <a:t>Model for national Roma Women Empowerment Roadmaps</a:t>
            </a:r>
          </a:p>
          <a:p>
            <a:pPr marL="687388" indent="-225425"/>
            <a:endParaRPr lang="en-GB" sz="1600" dirty="0">
              <a:latin typeface="Calibri" panose="020F0502020204030204" pitchFamily="34" charset="0"/>
              <a:cs typeface="Calibri" panose="020F0502020204030204" pitchFamily="34" charset="0"/>
            </a:endParaRPr>
          </a:p>
          <a:p>
            <a:pPr marL="687388" indent="-225425"/>
            <a:endParaRPr lang="en-US" sz="20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p>
            <a:r>
              <a:rPr lang="en-GB" sz="1600" dirty="0">
                <a:latin typeface="Calibri" panose="020F0502020204030204" pitchFamily="34" charset="0"/>
                <a:cs typeface="Calibri" panose="020F0502020204030204" pitchFamily="34" charset="0"/>
              </a:rPr>
              <a:t> </a:t>
            </a:r>
          </a:p>
          <a:p>
            <a:endParaRPr lang="en-GB" sz="1600" dirty="0"/>
          </a:p>
        </p:txBody>
      </p:sp>
    </p:spTree>
    <p:extLst>
      <p:ext uri="{BB962C8B-B14F-4D97-AF65-F5344CB8AC3E}">
        <p14:creationId xmlns:p14="http://schemas.microsoft.com/office/powerpoint/2010/main" val="241122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54A3646-77FE-4862-96CE-45260829B1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3F6FA249-9C10-48B9-9F72-1F333D8A948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036894FA-6F9A-4863-AEC5-B734F4226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6B103C0B-E1BF-4BF0-9605-7426160F9E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B796B9AB-146B-42B0-B1F4-7EF69C521A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0B8CEE20-F67A-4CFC-88F1-4C942EB624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6B823E68-E880-4A79-82AD-6088E1DEAD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C90FFE78-151B-4C6F-893F-6832706022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3A2B9B53-0432-42A0-ACC1-23CCDB1183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142954D5-E17A-4C4B-B575-9D2BE72C64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2317E4B1-5573-4066-895C-2FB759804A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EBA723B4-613D-41FA-93E8-94173C930F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D2693AEC-A60D-40B1-87B3-1EF30A56D4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0EFB57B1-129C-4CA5-9513-29226043BF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AC89A1FD-35E1-4574-A439-61C20F457D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4D55D1DF-59D8-4B47-87C4-FB3A82689A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F99FF32E-3548-4B4D-894E-B3A06C12A7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5005D0D4-EFA9-4355-BA9B-A7B46F9412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6350B02F-5937-44B9-83F4-9C970BE963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F21A245F-C10F-495E-BD0E-CE576C7F0D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6F524856-7B56-403B-B504-044710FD54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E6D29BC-894B-4228-9F3F-92037EA396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E03B2DC6-DF02-45CB-AC7C-6EBBD359C3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33" name="Rectangle 32">
            <a:extLst>
              <a:ext uri="{FF2B5EF4-FFF2-40B4-BE49-F238E27FC236}">
                <a16:creationId xmlns:a16="http://schemas.microsoft.com/office/drawing/2014/main" id="{700D0C16-8549-4373-8B7C-3555082CEA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4"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FE034FD-C2CB-4F81-9695-97F1394A2C01}"/>
              </a:ext>
            </a:extLst>
          </p:cNvPr>
          <p:cNvSpPr>
            <a:spLocks noGrp="1"/>
          </p:cNvSpPr>
          <p:nvPr>
            <p:ph type="title"/>
          </p:nvPr>
        </p:nvSpPr>
        <p:spPr>
          <a:xfrm>
            <a:off x="3554027" y="467237"/>
            <a:ext cx="6227064" cy="1234440"/>
          </a:xfrm>
        </p:spPr>
        <p:txBody>
          <a:bodyPr anchor="t">
            <a:normAutofit/>
          </a:bodyPr>
          <a:lstStyle/>
          <a:p>
            <a:r>
              <a:rPr lang="en-US" dirty="0">
                <a:solidFill>
                  <a:schemeClr val="accent1"/>
                </a:solidFill>
              </a:rPr>
              <a:t>Methodology</a:t>
            </a:r>
            <a:endParaRPr lang="en-GB" dirty="0">
              <a:solidFill>
                <a:schemeClr val="accent1"/>
              </a:solidFill>
            </a:endParaRPr>
          </a:p>
        </p:txBody>
      </p:sp>
      <p:sp>
        <p:nvSpPr>
          <p:cNvPr id="35" name="Isosceles Triangle 34">
            <a:extLst>
              <a:ext uri="{FF2B5EF4-FFF2-40B4-BE49-F238E27FC236}">
                <a16:creationId xmlns:a16="http://schemas.microsoft.com/office/drawing/2014/main" id="{C7341777-0F86-4E1E-A07F-2076F00D04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Content Placeholder 2">
            <a:extLst>
              <a:ext uri="{FF2B5EF4-FFF2-40B4-BE49-F238E27FC236}">
                <a16:creationId xmlns:a16="http://schemas.microsoft.com/office/drawing/2014/main" id="{0F83CA69-2155-43C0-ABB0-2A3B9A6F5868}"/>
              </a:ext>
            </a:extLst>
          </p:cNvPr>
          <p:cNvSpPr>
            <a:spLocks noGrp="1"/>
          </p:cNvSpPr>
          <p:nvPr>
            <p:ph idx="1"/>
          </p:nvPr>
        </p:nvSpPr>
        <p:spPr>
          <a:xfrm>
            <a:off x="2106725" y="1595313"/>
            <a:ext cx="9715887" cy="4740969"/>
          </a:xfrm>
        </p:spPr>
        <p:txBody>
          <a:bodyPr>
            <a:normAutofit/>
          </a:bodyPr>
          <a:lstStyle/>
          <a:p>
            <a:r>
              <a:rPr lang="en-GB" sz="1600" b="1" dirty="0">
                <a:latin typeface="Calibri" panose="020F0502020204030204" pitchFamily="34" charset="0"/>
                <a:cs typeface="Calibri" panose="020F0502020204030204" pitchFamily="34" charset="0"/>
              </a:rPr>
              <a:t>Research question: 	</a:t>
            </a:r>
            <a:r>
              <a:rPr lang="en-GB" sz="1600" i="1" dirty="0">
                <a:effectLst/>
                <a:latin typeface="Calibri" panose="020F0502020204030204" pitchFamily="34" charset="0"/>
                <a:ea typeface="Calibri" panose="020F0502020204030204" pitchFamily="34" charset="0"/>
                <a:cs typeface="Times New Roman" panose="02020603050405020304" pitchFamily="18" charset="0"/>
              </a:rPr>
              <a:t>Are Roma integration policies ensuring efficient protection of Roma 				women’s rights (with focus on multiple and intersectional 					discrimination) and are they enabling development of the full 					potential of stakeholders?</a:t>
            </a:r>
          </a:p>
          <a:p>
            <a:r>
              <a:rPr lang="en-GB" sz="1600" b="1" dirty="0">
                <a:effectLst/>
                <a:latin typeface="Calibri" panose="020F0502020204030204" pitchFamily="34" charset="0"/>
                <a:ea typeface="Calibri" panose="020F0502020204030204" pitchFamily="34" charset="0"/>
                <a:cs typeface="Times New Roman" panose="02020603050405020304" pitchFamily="18" charset="0"/>
              </a:rPr>
              <a:t>Term used:		</a:t>
            </a:r>
            <a:r>
              <a:rPr lang="en-GB" sz="1600" dirty="0">
                <a:effectLst/>
                <a:latin typeface="Calibri" panose="020F0502020204030204" pitchFamily="34" charset="0"/>
                <a:ea typeface="Calibri" panose="020F0502020204030204" pitchFamily="34" charset="0"/>
                <a:cs typeface="Times New Roman" panose="02020603050405020304" pitchFamily="18" charset="0"/>
              </a:rPr>
              <a:t>Roma Women – </a:t>
            </a:r>
            <a:r>
              <a:rPr lang="en-GB" sz="1600" dirty="0">
                <a:latin typeface="Calibri" panose="020F0502020204030204" pitchFamily="34" charset="0"/>
                <a:ea typeface="Calibri" panose="020F0502020204030204" pitchFamily="34" charset="0"/>
                <a:cs typeface="Times New Roman" panose="02020603050405020304" pitchFamily="18" charset="0"/>
              </a:rPr>
              <a:t>CoE definition of Roma and Traveller developed further to 				indicate the lack of (reported) differences between the situation of Roma &amp; 				Traveller women</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p>
            <a:r>
              <a:rPr lang="en-GB" sz="1600" b="1" dirty="0">
                <a:latin typeface="Calibri" panose="020F0502020204030204" pitchFamily="34" charset="0"/>
                <a:ea typeface="Calibri" panose="020F0502020204030204" pitchFamily="34" charset="0"/>
                <a:cs typeface="Times New Roman" panose="02020603050405020304" pitchFamily="18" charset="0"/>
              </a:rPr>
              <a:t>Analytical framework:	</a:t>
            </a:r>
            <a:r>
              <a:rPr lang="en-GB" sz="1600" dirty="0">
                <a:effectLst/>
                <a:latin typeface="Calibri" panose="020F0502020204030204" pitchFamily="34" charset="0"/>
                <a:ea typeface="Calibri" panose="020F0502020204030204" pitchFamily="34" charset="0"/>
                <a:cs typeface="Times New Roman" panose="02020603050405020304" pitchFamily="18" charset="0"/>
              </a:rPr>
              <a:t>2012 - European Women’s Lobby (EWL) Position Paper on Tackling Multiple 				Discrimination of Romani and Traveller Women </a:t>
            </a:r>
          </a:p>
          <a:p>
            <a:pPr marL="2741613" indent="0">
              <a:buNone/>
            </a:pPr>
            <a:r>
              <a:rPr lang="en-GB" sz="1600" dirty="0">
                <a:latin typeface="Calibri" panose="020F0502020204030204" pitchFamily="34" charset="0"/>
                <a:ea typeface="Calibri" panose="020F0502020204030204" pitchFamily="34" charset="0"/>
                <a:cs typeface="Times New Roman" panose="02020603050405020304" pitchFamily="18" charset="0"/>
              </a:rPr>
              <a:t>2013/2016 – </a:t>
            </a:r>
            <a:r>
              <a:rPr lang="en-US" sz="1600" dirty="0">
                <a:latin typeface="Calibri" panose="020F0502020204030204" pitchFamily="34" charset="0"/>
                <a:ea typeface="Calibri" panose="020F0502020204030204" pitchFamily="34" charset="0"/>
                <a:cs typeface="Times New Roman" panose="02020603050405020304" pitchFamily="18" charset="0"/>
              </a:rPr>
              <a:t>European Parliament Resolution on Gender Aspects of NRIS</a:t>
            </a:r>
          </a:p>
          <a:p>
            <a:r>
              <a:rPr lang="en-US" sz="1600" b="1" dirty="0">
                <a:effectLst/>
                <a:latin typeface="Calibri" panose="020F0502020204030204" pitchFamily="34" charset="0"/>
                <a:ea typeface="Calibri" panose="020F0502020204030204" pitchFamily="34" charset="0"/>
                <a:cs typeface="Times New Roman" panose="02020603050405020304" pitchFamily="18" charset="0"/>
              </a:rPr>
              <a:t>Comparative analysis:	</a:t>
            </a:r>
            <a:r>
              <a:rPr lang="en-US" sz="1600" dirty="0">
                <a:effectLst/>
                <a:latin typeface="Calibri" panose="020F0502020204030204" pitchFamily="34" charset="0"/>
                <a:ea typeface="Calibri" panose="020F0502020204030204" pitchFamily="34" charset="0"/>
                <a:cs typeface="Times New Roman" panose="02020603050405020304" pitchFamily="18" charset="0"/>
              </a:rPr>
              <a:t>NRISs of </a:t>
            </a:r>
            <a:r>
              <a:rPr lang="en-US" sz="1600" b="1" dirty="0">
                <a:effectLst/>
                <a:latin typeface="Calibri" panose="020F0502020204030204" pitchFamily="34" charset="0"/>
                <a:ea typeface="Calibri" panose="020F0502020204030204" pitchFamily="34" charset="0"/>
                <a:cs typeface="Times New Roman" panose="02020603050405020304" pitchFamily="18" charset="0"/>
              </a:rPr>
              <a:t>BG, CZ, HU, RO, SK </a:t>
            </a:r>
            <a:r>
              <a:rPr lang="en-US" sz="1600" dirty="0">
                <a:effectLst/>
                <a:latin typeface="Calibri" panose="020F0502020204030204" pitchFamily="34" charset="0"/>
                <a:ea typeface="Calibri" panose="020F0502020204030204" pitchFamily="34" charset="0"/>
                <a:cs typeface="Times New Roman" panose="02020603050405020304" pitchFamily="18" charset="0"/>
              </a:rPr>
              <a:t>(Roma) &amp; </a:t>
            </a:r>
            <a:r>
              <a:rPr lang="en-US" sz="1600" b="1" dirty="0">
                <a:effectLst/>
                <a:latin typeface="Calibri" panose="020F0502020204030204" pitchFamily="34" charset="0"/>
                <a:ea typeface="Calibri" panose="020F0502020204030204" pitchFamily="34" charset="0"/>
                <a:cs typeface="Times New Roman" panose="02020603050405020304" pitchFamily="18" charset="0"/>
              </a:rPr>
              <a:t>IE </a:t>
            </a:r>
            <a:r>
              <a:rPr lang="en-US" sz="1600" dirty="0">
                <a:effectLst/>
                <a:latin typeface="Calibri" panose="020F0502020204030204" pitchFamily="34" charset="0"/>
                <a:ea typeface="Calibri" panose="020F0502020204030204" pitchFamily="34" charset="0"/>
                <a:cs typeface="Times New Roman" panose="02020603050405020304" pitchFamily="18" charset="0"/>
              </a:rPr>
              <a:t>(Traveller) </a:t>
            </a:r>
          </a:p>
          <a:p>
            <a:pPr marL="0" indent="0">
              <a:buNone/>
            </a:pPr>
            <a:r>
              <a:rPr lang="en-US" sz="1600" dirty="0">
                <a:latin typeface="Calibri" panose="020F0502020204030204" pitchFamily="34" charset="0"/>
                <a:ea typeface="Calibri" panose="020F0502020204030204" pitchFamily="34" charset="0"/>
                <a:cs typeface="Times New Roman" panose="02020603050405020304" pitchFamily="18" charset="0"/>
              </a:rPr>
              <a:t>			</a:t>
            </a:r>
            <a:r>
              <a:rPr lang="en-US" sz="1600" dirty="0">
                <a:effectLst/>
                <a:latin typeface="Calibri" panose="020F0502020204030204" pitchFamily="34" charset="0"/>
                <a:ea typeface="Calibri" panose="020F0502020204030204" pitchFamily="34" charset="0"/>
                <a:cs typeface="Times New Roman" panose="02020603050405020304" pitchFamily="18" charset="0"/>
              </a:rPr>
              <a:t>NRIS = national strategic documents under international monitoring </a:t>
            </a:r>
          </a:p>
          <a:p>
            <a:r>
              <a:rPr lang="en-GB" sz="1600" b="1" dirty="0">
                <a:effectLst/>
                <a:latin typeface="Calibri" panose="020F0502020204030204" pitchFamily="34" charset="0"/>
                <a:ea typeface="Calibri" panose="020F0502020204030204" pitchFamily="34" charset="0"/>
                <a:cs typeface="Times New Roman" panose="02020603050405020304" pitchFamily="18" charset="0"/>
              </a:rPr>
              <a:t>Sources:		</a:t>
            </a:r>
            <a:r>
              <a:rPr lang="en-GB" sz="1600" dirty="0">
                <a:effectLst/>
                <a:latin typeface="Calibri" panose="020F0502020204030204" pitchFamily="34" charset="0"/>
                <a:ea typeface="Calibri" panose="020F0502020204030204" pitchFamily="34" charset="0"/>
                <a:cs typeface="Times New Roman" panose="02020603050405020304" pitchFamily="18" charset="0"/>
              </a:rPr>
              <a:t>NRIS 2020 – latest versions (as available)</a:t>
            </a:r>
          </a:p>
          <a:p>
            <a:pPr marL="2743200" indent="0">
              <a:buNone/>
            </a:pPr>
            <a:r>
              <a:rPr lang="en-GB" sz="1600" dirty="0">
                <a:effectLst/>
                <a:latin typeface="Calibri" panose="020F0502020204030204" pitchFamily="34" charset="0"/>
                <a:ea typeface="Calibri" panose="020F0502020204030204" pitchFamily="34" charset="0"/>
                <a:cs typeface="Times New Roman" panose="02020603050405020304" pitchFamily="18" charset="0"/>
              </a:rPr>
              <a:t>Relevant strategic policy documents (for 6 states)</a:t>
            </a:r>
          </a:p>
          <a:p>
            <a:pPr marL="2743200" indent="0">
              <a:buNone/>
            </a:pPr>
            <a:r>
              <a:rPr lang="en-GB" sz="1600" dirty="0">
                <a:latin typeface="Calibri" panose="020F0502020204030204" pitchFamily="34" charset="0"/>
                <a:ea typeface="Calibri" panose="020F0502020204030204" pitchFamily="34" charset="0"/>
                <a:cs typeface="Times New Roman" panose="02020603050405020304" pitchFamily="18" charset="0"/>
              </a:rPr>
              <a:t>CoE/ADI-ROM thematic survey: replies received from AT, BA, BG, CH, CZ, DE, EE, EL, HR, HU, NO, RO, SK (</a:t>
            </a:r>
            <a:r>
              <a:rPr lang="en-GB" sz="1600" b="1" dirty="0">
                <a:latin typeface="Calibri" panose="020F0502020204030204" pitchFamily="34" charset="0"/>
                <a:ea typeface="Calibri" panose="020F0502020204030204" pitchFamily="34" charset="0"/>
                <a:cs typeface="Times New Roman" panose="02020603050405020304" pitchFamily="18" charset="0"/>
              </a:rPr>
              <a:t>Thank You!</a:t>
            </a:r>
            <a:r>
              <a:rPr lang="en-GB" sz="1600" dirty="0">
                <a:latin typeface="Calibri" panose="020F0502020204030204" pitchFamily="34" charset="0"/>
                <a:ea typeface="Calibri" panose="020F0502020204030204" pitchFamily="34" charset="0"/>
                <a:cs typeface="Times New Roman" panose="02020603050405020304" pitchFamily="18" charset="0"/>
              </a:rPr>
              <a:t>)</a:t>
            </a:r>
          </a:p>
          <a:p>
            <a:pPr marL="2743200" indent="0">
              <a:buNone/>
            </a:pP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47314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54A3646-77FE-4862-96CE-45260829B1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3F6FA249-9C10-48B9-9F72-1F333D8A948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036894FA-6F9A-4863-AEC5-B734F4226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6B103C0B-E1BF-4BF0-9605-7426160F9E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B796B9AB-146B-42B0-B1F4-7EF69C521A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0B8CEE20-F67A-4CFC-88F1-4C942EB624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6B823E68-E880-4A79-82AD-6088E1DEAD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C90FFE78-151B-4C6F-893F-6832706022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3A2B9B53-0432-42A0-ACC1-23CCDB1183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142954D5-E17A-4C4B-B575-9D2BE72C64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2317E4B1-5573-4066-895C-2FB759804A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EBA723B4-613D-41FA-93E8-94173C930F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D2693AEC-A60D-40B1-87B3-1EF30A56D4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0EFB57B1-129C-4CA5-9513-29226043BF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AC89A1FD-35E1-4574-A439-61C20F457D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4D55D1DF-59D8-4B47-87C4-FB3A82689A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F99FF32E-3548-4B4D-894E-B3A06C12A7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5005D0D4-EFA9-4355-BA9B-A7B46F9412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6350B02F-5937-44B9-83F4-9C970BE963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F21A245F-C10F-495E-BD0E-CE576C7F0D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6F524856-7B56-403B-B504-044710FD54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E6D29BC-894B-4228-9F3F-92037EA396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E03B2DC6-DF02-45CB-AC7C-6EBBD359C3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33" name="Rectangle 32">
            <a:extLst>
              <a:ext uri="{FF2B5EF4-FFF2-40B4-BE49-F238E27FC236}">
                <a16:creationId xmlns:a16="http://schemas.microsoft.com/office/drawing/2014/main" id="{700D0C16-8549-4373-8B7C-3555082CEA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4"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FE034FD-C2CB-4F81-9695-97F1394A2C01}"/>
              </a:ext>
            </a:extLst>
          </p:cNvPr>
          <p:cNvSpPr>
            <a:spLocks noGrp="1"/>
          </p:cNvSpPr>
          <p:nvPr>
            <p:ph type="title"/>
          </p:nvPr>
        </p:nvSpPr>
        <p:spPr>
          <a:xfrm>
            <a:off x="3603244" y="617624"/>
            <a:ext cx="6227064" cy="617220"/>
          </a:xfrm>
        </p:spPr>
        <p:txBody>
          <a:bodyPr anchor="t">
            <a:normAutofit/>
          </a:bodyPr>
          <a:lstStyle/>
          <a:p>
            <a:r>
              <a:rPr lang="en-US" dirty="0">
                <a:solidFill>
                  <a:schemeClr val="accent1"/>
                </a:solidFill>
              </a:rPr>
              <a:t>Selection of Cases</a:t>
            </a:r>
            <a:endParaRPr lang="en-GB" dirty="0">
              <a:solidFill>
                <a:schemeClr val="accent1"/>
              </a:solidFill>
            </a:endParaRPr>
          </a:p>
        </p:txBody>
      </p:sp>
      <p:sp>
        <p:nvSpPr>
          <p:cNvPr id="35" name="Isosceles Triangle 34">
            <a:extLst>
              <a:ext uri="{FF2B5EF4-FFF2-40B4-BE49-F238E27FC236}">
                <a16:creationId xmlns:a16="http://schemas.microsoft.com/office/drawing/2014/main" id="{C7341777-0F86-4E1E-A07F-2076F00D04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pic>
        <p:nvPicPr>
          <p:cNvPr id="32" name="Content Placeholder 3">
            <a:extLst>
              <a:ext uri="{FF2B5EF4-FFF2-40B4-BE49-F238E27FC236}">
                <a16:creationId xmlns:a16="http://schemas.microsoft.com/office/drawing/2014/main" id="{30E29588-F9CD-444E-B89A-22E899B26D6C}"/>
              </a:ext>
            </a:extLst>
          </p:cNvPr>
          <p:cNvPicPr>
            <a:picLocks noChangeAspect="1"/>
          </p:cNvPicPr>
          <p:nvPr/>
        </p:nvPicPr>
        <p:blipFill rotWithShape="1">
          <a:blip r:embed="rId2"/>
          <a:srcRect t="11026"/>
          <a:stretch/>
        </p:blipFill>
        <p:spPr>
          <a:xfrm>
            <a:off x="2815000" y="2511654"/>
            <a:ext cx="9172257" cy="2758847"/>
          </a:xfrm>
          <a:prstGeom prst="rect">
            <a:avLst/>
          </a:prstGeom>
        </p:spPr>
      </p:pic>
      <p:sp>
        <p:nvSpPr>
          <p:cNvPr id="3" name="TextBox 2">
            <a:extLst>
              <a:ext uri="{FF2B5EF4-FFF2-40B4-BE49-F238E27FC236}">
                <a16:creationId xmlns:a16="http://schemas.microsoft.com/office/drawing/2014/main" id="{6B4DF387-82FE-411A-8782-FD8098677A02}"/>
              </a:ext>
            </a:extLst>
          </p:cNvPr>
          <p:cNvSpPr txBox="1"/>
          <p:nvPr/>
        </p:nvSpPr>
        <p:spPr>
          <a:xfrm>
            <a:off x="3227071" y="1852173"/>
            <a:ext cx="5059680" cy="338554"/>
          </a:xfrm>
          <a:prstGeom prst="rect">
            <a:avLst/>
          </a:prstGeom>
          <a:noFill/>
        </p:spPr>
        <p:txBody>
          <a:bodyPr wrap="square" rtlCol="0">
            <a:spAutoFit/>
          </a:bodyPr>
          <a:lstStyle/>
          <a:p>
            <a:pPr marL="285750" indent="-285750">
              <a:buFont typeface="Arial" panose="020B0604020202020204" pitchFamily="34" charset="0"/>
              <a:buChar char="•"/>
            </a:pPr>
            <a:r>
              <a:rPr lang="en-GB" sz="1600" dirty="0">
                <a:solidFill>
                  <a:srgbClr val="002060"/>
                </a:solidFill>
                <a:latin typeface="Calibri" panose="020F0502020204030204" pitchFamily="34" charset="0"/>
                <a:cs typeface="Calibri" panose="020F0502020204030204" pitchFamily="34" charset="0"/>
              </a:rPr>
              <a:t>Roma in Europe as % of population</a:t>
            </a:r>
          </a:p>
        </p:txBody>
      </p:sp>
      <p:sp>
        <p:nvSpPr>
          <p:cNvPr id="4" name="TextBox 3">
            <a:extLst>
              <a:ext uri="{FF2B5EF4-FFF2-40B4-BE49-F238E27FC236}">
                <a16:creationId xmlns:a16="http://schemas.microsoft.com/office/drawing/2014/main" id="{DE5319C4-842D-4AFC-A32D-A1231860AC22}"/>
              </a:ext>
            </a:extLst>
          </p:cNvPr>
          <p:cNvSpPr txBox="1"/>
          <p:nvPr/>
        </p:nvSpPr>
        <p:spPr>
          <a:xfrm>
            <a:off x="3239703" y="5678071"/>
            <a:ext cx="5059680" cy="338554"/>
          </a:xfrm>
          <a:prstGeom prst="rect">
            <a:avLst/>
          </a:prstGeom>
          <a:noFill/>
        </p:spPr>
        <p:txBody>
          <a:bodyPr wrap="square" rtlCol="0">
            <a:spAutoFit/>
          </a:bodyPr>
          <a:lstStyle/>
          <a:p>
            <a:pPr marL="285750" indent="-285750">
              <a:buFont typeface="Arial" panose="020B0604020202020204" pitchFamily="34" charset="0"/>
              <a:buChar char="•"/>
            </a:pPr>
            <a:r>
              <a:rPr lang="en-GB" sz="1600" dirty="0">
                <a:solidFill>
                  <a:srgbClr val="002060"/>
                </a:solidFill>
                <a:latin typeface="Calibri" panose="020F0502020204030204" pitchFamily="34" charset="0"/>
                <a:cs typeface="Calibri" panose="020F0502020204030204" pitchFamily="34" charset="0"/>
              </a:rPr>
              <a:t>Gender Equality Index 2019</a:t>
            </a:r>
          </a:p>
        </p:txBody>
      </p:sp>
    </p:spTree>
    <p:extLst>
      <p:ext uri="{BB962C8B-B14F-4D97-AF65-F5344CB8AC3E}">
        <p14:creationId xmlns:p14="http://schemas.microsoft.com/office/powerpoint/2010/main" val="3079550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54A3646-77FE-4862-96CE-45260829B1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3F6FA249-9C10-48B9-9F72-1F333D8A948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036894FA-6F9A-4863-AEC5-B734F4226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6B103C0B-E1BF-4BF0-9605-7426160F9E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B796B9AB-146B-42B0-B1F4-7EF69C521A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0B8CEE20-F67A-4CFC-88F1-4C942EB624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6B823E68-E880-4A79-82AD-6088E1DEAD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C90FFE78-151B-4C6F-893F-6832706022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3A2B9B53-0432-42A0-ACC1-23CCDB1183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142954D5-E17A-4C4B-B575-9D2BE72C64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2317E4B1-5573-4066-895C-2FB759804A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EBA723B4-613D-41FA-93E8-94173C930F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D2693AEC-A60D-40B1-87B3-1EF30A56D4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0EFB57B1-129C-4CA5-9513-29226043BF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AC89A1FD-35E1-4574-A439-61C20F457D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4D55D1DF-59D8-4B47-87C4-FB3A82689A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F99FF32E-3548-4B4D-894E-B3A06C12A7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5005D0D4-EFA9-4355-BA9B-A7B46F9412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6350B02F-5937-44B9-83F4-9C970BE963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F21A245F-C10F-495E-BD0E-CE576C7F0D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6F524856-7B56-403B-B504-044710FD54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E6D29BC-894B-4228-9F3F-92037EA396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E03B2DC6-DF02-45CB-AC7C-6EBBD359C3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33" name="Rectangle 32">
            <a:extLst>
              <a:ext uri="{FF2B5EF4-FFF2-40B4-BE49-F238E27FC236}">
                <a16:creationId xmlns:a16="http://schemas.microsoft.com/office/drawing/2014/main" id="{700D0C16-8549-4373-8B7C-3555082CEA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4"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Isosceles Triangle 34">
            <a:extLst>
              <a:ext uri="{FF2B5EF4-FFF2-40B4-BE49-F238E27FC236}">
                <a16:creationId xmlns:a16="http://schemas.microsoft.com/office/drawing/2014/main" id="{C7341777-0F86-4E1E-A07F-2076F00D04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graphicFrame>
        <p:nvGraphicFramePr>
          <p:cNvPr id="7" name="Table 8">
            <a:extLst>
              <a:ext uri="{FF2B5EF4-FFF2-40B4-BE49-F238E27FC236}">
                <a16:creationId xmlns:a16="http://schemas.microsoft.com/office/drawing/2014/main" id="{E98C6213-C061-4834-AD57-3C4177E80A5E}"/>
              </a:ext>
            </a:extLst>
          </p:cNvPr>
          <p:cNvGraphicFramePr>
            <a:graphicFrameLocks noGrp="1"/>
          </p:cNvGraphicFramePr>
          <p:nvPr>
            <p:extLst>
              <p:ext uri="{D42A27DB-BD31-4B8C-83A1-F6EECF244321}">
                <p14:modId xmlns:p14="http://schemas.microsoft.com/office/powerpoint/2010/main" val="2054609695"/>
              </p:ext>
            </p:extLst>
          </p:nvPr>
        </p:nvGraphicFramePr>
        <p:xfrm>
          <a:off x="2901564" y="1259197"/>
          <a:ext cx="8271260" cy="4085921"/>
        </p:xfrm>
        <a:graphic>
          <a:graphicData uri="http://schemas.openxmlformats.org/drawingml/2006/table">
            <a:tbl>
              <a:tblPr firstRow="1" bandRow="1">
                <a:tableStyleId>{5C22544A-7EE6-4342-B048-85BDC9FD1C3A}</a:tableStyleId>
              </a:tblPr>
              <a:tblGrid>
                <a:gridCol w="2177970">
                  <a:extLst>
                    <a:ext uri="{9D8B030D-6E8A-4147-A177-3AD203B41FA5}">
                      <a16:colId xmlns:a16="http://schemas.microsoft.com/office/drawing/2014/main" val="1148311883"/>
                    </a:ext>
                  </a:extLst>
                </a:gridCol>
                <a:gridCol w="2875616">
                  <a:extLst>
                    <a:ext uri="{9D8B030D-6E8A-4147-A177-3AD203B41FA5}">
                      <a16:colId xmlns:a16="http://schemas.microsoft.com/office/drawing/2014/main" val="2305988206"/>
                    </a:ext>
                  </a:extLst>
                </a:gridCol>
                <a:gridCol w="3217674">
                  <a:extLst>
                    <a:ext uri="{9D8B030D-6E8A-4147-A177-3AD203B41FA5}">
                      <a16:colId xmlns:a16="http://schemas.microsoft.com/office/drawing/2014/main" val="3720080706"/>
                    </a:ext>
                  </a:extLst>
                </a:gridCol>
              </a:tblGrid>
              <a:tr h="271528">
                <a:tc>
                  <a:txBody>
                    <a:bodyPr/>
                    <a:lstStyle/>
                    <a:p>
                      <a:r>
                        <a:rPr lang="en-GB" sz="1400" dirty="0">
                          <a:latin typeface="+mn-lt"/>
                        </a:rPr>
                        <a:t>Normative basis</a:t>
                      </a:r>
                    </a:p>
                  </a:txBody>
                  <a:tcPr>
                    <a:lnB w="12700" cap="flat" cmpd="sng" algn="ctr">
                      <a:solidFill>
                        <a:schemeClr val="accent1"/>
                      </a:solidFill>
                      <a:prstDash val="solid"/>
                      <a:round/>
                      <a:headEnd type="none" w="med" len="med"/>
                      <a:tailEnd type="none" w="med" len="med"/>
                    </a:lnB>
                  </a:tcPr>
                </a:tc>
                <a:tc>
                  <a:txBody>
                    <a:bodyPr/>
                    <a:lstStyle/>
                    <a:p>
                      <a:r>
                        <a:rPr lang="en-GB" sz="1400" dirty="0">
                          <a:latin typeface="+mn-lt"/>
                        </a:rPr>
                        <a:t>Policy Design </a:t>
                      </a:r>
                    </a:p>
                  </a:txBody>
                  <a:tcPr>
                    <a:lnB w="12700" cap="flat" cmpd="sng" algn="ctr">
                      <a:solidFill>
                        <a:schemeClr val="accent1"/>
                      </a:solidFill>
                      <a:prstDash val="solid"/>
                      <a:round/>
                      <a:headEnd type="none" w="med" len="med"/>
                      <a:tailEnd type="none" w="med" len="med"/>
                    </a:lnB>
                  </a:tcPr>
                </a:tc>
                <a:tc>
                  <a:txBody>
                    <a:bodyPr/>
                    <a:lstStyle/>
                    <a:p>
                      <a:r>
                        <a:rPr lang="en-GB" sz="1400" dirty="0">
                          <a:latin typeface="+mn-lt"/>
                        </a:rPr>
                        <a:t>Policy Elements</a:t>
                      </a:r>
                    </a:p>
                  </a:txBody>
                  <a:tcPr>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858549378"/>
                  </a:ext>
                </a:extLst>
              </a:tr>
              <a:tr h="243282">
                <a:tc>
                  <a:txBody>
                    <a:bodyPr/>
                    <a:lstStyle/>
                    <a:p>
                      <a:pPr marL="0" marR="0" algn="l">
                        <a:spcBef>
                          <a:spcPts val="0"/>
                        </a:spcBef>
                        <a:spcAft>
                          <a:spcPts val="0"/>
                        </a:spcAft>
                      </a:pPr>
                      <a:endParaRPr lang="en-US" sz="14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algn="l">
                        <a:spcBef>
                          <a:spcPts val="0"/>
                        </a:spcBef>
                        <a:spcAft>
                          <a:spcPts val="0"/>
                        </a:spcAft>
                      </a:pPr>
                      <a:endParaRPr lang="en-US" sz="14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algn="l">
                        <a:spcBef>
                          <a:spcPts val="0"/>
                        </a:spcBef>
                        <a:spcAft>
                          <a:spcPts val="0"/>
                        </a:spcAft>
                      </a:pPr>
                      <a:endParaRPr lang="en-US" sz="14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964060765"/>
                  </a:ext>
                </a:extLst>
              </a:tr>
              <a:tr h="3239318">
                <a:tc>
                  <a:txBody>
                    <a:bodyPr/>
                    <a:lstStyle/>
                    <a:p>
                      <a:pPr marL="171450" marR="0" indent="-171450" algn="l">
                        <a:lnSpc>
                          <a:spcPct val="100000"/>
                        </a:lnSpc>
                        <a:spcBef>
                          <a:spcPts val="0"/>
                        </a:spcBef>
                        <a:spcAft>
                          <a:spcPts val="0"/>
                        </a:spcAft>
                        <a:buFont typeface="Arial" panose="020B0604020202020204" pitchFamily="34" charset="0"/>
                        <a:buChar char="•"/>
                      </a:pPr>
                      <a:r>
                        <a:rPr lang="en-GB" sz="1200" b="0" dirty="0">
                          <a:solidFill>
                            <a:srgbClr val="002060"/>
                          </a:solidFill>
                          <a:effectLst/>
                          <a:latin typeface="+mn-lt"/>
                        </a:rPr>
                        <a:t>General anti-discrimination law covering Roma women</a:t>
                      </a:r>
                    </a:p>
                    <a:p>
                      <a:pPr marL="171450" marR="0" indent="-171450" algn="l">
                        <a:lnSpc>
                          <a:spcPct val="100000"/>
                        </a:lnSpc>
                        <a:spcBef>
                          <a:spcPts val="0"/>
                        </a:spcBef>
                        <a:spcAft>
                          <a:spcPts val="0"/>
                        </a:spcAft>
                        <a:buFont typeface="Arial" panose="020B0604020202020204" pitchFamily="34" charset="0"/>
                        <a:buChar char="•"/>
                      </a:pPr>
                      <a:endParaRPr lang="en-GB" sz="1200" b="0" dirty="0">
                        <a:solidFill>
                          <a:srgbClr val="002060"/>
                        </a:solidFill>
                        <a:effectLst/>
                        <a:latin typeface="+mn-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solidFill>
                            <a:srgbClr val="002060"/>
                          </a:solidFill>
                          <a:effectLst/>
                          <a:latin typeface="+mn-lt"/>
                        </a:rPr>
                        <a:t>Normative/strategic documents on Roma women </a:t>
                      </a:r>
                      <a:endParaRPr lang="en-US" sz="1200" b="0" dirty="0">
                        <a:solidFill>
                          <a:srgbClr val="002060"/>
                        </a:solidFill>
                        <a:effectLst/>
                        <a:latin typeface="+mn-lt"/>
                      </a:endParaRPr>
                    </a:p>
                    <a:p>
                      <a:pPr marL="0" marR="0" algn="l">
                        <a:lnSpc>
                          <a:spcPct val="150000"/>
                        </a:lnSpc>
                        <a:spcBef>
                          <a:spcPts val="0"/>
                        </a:spcBef>
                        <a:spcAft>
                          <a:spcPts val="0"/>
                        </a:spcAft>
                      </a:pPr>
                      <a:endParaRPr lang="en-US" sz="1200" b="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171450" marR="0" indent="-171450" algn="l">
                        <a:lnSpc>
                          <a:spcPct val="150000"/>
                        </a:lnSpc>
                        <a:spcBef>
                          <a:spcPts val="0"/>
                        </a:spcBef>
                        <a:spcAft>
                          <a:spcPts val="0"/>
                        </a:spcAft>
                        <a:buFont typeface="Arial" panose="020B0604020202020204" pitchFamily="34" charset="0"/>
                        <a:buChar char="•"/>
                      </a:pPr>
                      <a:r>
                        <a:rPr lang="en-GB" sz="1200" b="0" dirty="0">
                          <a:solidFill>
                            <a:srgbClr val="002060"/>
                          </a:solidFill>
                          <a:effectLst/>
                          <a:latin typeface="+mn-lt"/>
                        </a:rPr>
                        <a:t>Policy planning on ethnic/gender disaggregated data </a:t>
                      </a:r>
                    </a:p>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GB" sz="1200" b="0" dirty="0">
                          <a:solidFill>
                            <a:srgbClr val="002060"/>
                          </a:solidFill>
                          <a:effectLst/>
                          <a:latin typeface="+mn-lt"/>
                        </a:rPr>
                        <a:t>Gender impact evaluation</a:t>
                      </a:r>
                    </a:p>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GB" sz="1200" b="0" dirty="0">
                          <a:solidFill>
                            <a:srgbClr val="002060"/>
                          </a:solidFill>
                          <a:effectLst/>
                          <a:latin typeface="+mn-lt"/>
                        </a:rPr>
                        <a:t>Gender equality as a horizontal line in Roma inclusion </a:t>
                      </a:r>
                    </a:p>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GB" sz="1200" b="0" dirty="0">
                          <a:solidFill>
                            <a:srgbClr val="002060"/>
                          </a:solidFill>
                          <a:effectLst/>
                          <a:latin typeface="+mn-lt"/>
                        </a:rPr>
                        <a:t>Multiple discrimination / intersectionality </a:t>
                      </a:r>
                      <a:endParaRPr lang="en-US" sz="1200" b="0" dirty="0">
                        <a:solidFill>
                          <a:srgbClr val="002060"/>
                        </a:solidFill>
                        <a:effectLst/>
                        <a:latin typeface="+mn-lt"/>
                        <a:ea typeface="Calibri" panose="020F0502020204030204" pitchFamily="34" charset="0"/>
                        <a:cs typeface="Times New Roman" panose="02020603050405020304" pitchFamily="18" charset="0"/>
                      </a:endParaRPr>
                    </a:p>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GB" sz="1200" b="0" dirty="0">
                          <a:solidFill>
                            <a:srgbClr val="002060"/>
                          </a:solidFill>
                          <a:effectLst/>
                          <a:latin typeface="+mn-lt"/>
                        </a:rPr>
                        <a:t>Comprehensive measures</a:t>
                      </a:r>
                    </a:p>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GB" sz="1200" b="0" dirty="0">
                          <a:solidFill>
                            <a:srgbClr val="002060"/>
                          </a:solidFill>
                          <a:effectLst/>
                          <a:latin typeface="+mn-lt"/>
                        </a:rPr>
                        <a:t>Indicators</a:t>
                      </a:r>
                    </a:p>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GB" sz="1200" b="0" dirty="0">
                          <a:solidFill>
                            <a:srgbClr val="002060"/>
                          </a:solidFill>
                          <a:effectLst/>
                          <a:latin typeface="+mn-lt"/>
                        </a:rPr>
                        <a:t>Generation-sensitive approach</a:t>
                      </a:r>
                    </a:p>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GB" sz="1200" b="0" dirty="0">
                          <a:solidFill>
                            <a:srgbClr val="002060"/>
                          </a:solidFill>
                          <a:effectLst/>
                          <a:latin typeface="+mn-lt"/>
                        </a:rPr>
                        <a:t>Gender mainstreaming</a:t>
                      </a:r>
                      <a:endParaRPr lang="en-GB" sz="1200" b="0" dirty="0">
                        <a:solidFill>
                          <a:srgbClr val="002060"/>
                        </a:solidFill>
                        <a:effectLst/>
                        <a:latin typeface="+mn-lt"/>
                        <a:ea typeface="Calibri" panose="020F0502020204030204" pitchFamily="34" charset="0"/>
                        <a:cs typeface="Times New Roman" panose="02020603050405020304" pitchFamily="18" charset="0"/>
                      </a:endParaRPr>
                    </a:p>
                    <a:p>
                      <a:pPr marL="0" marR="0" algn="l">
                        <a:lnSpc>
                          <a:spcPct val="150000"/>
                        </a:lnSpc>
                        <a:spcBef>
                          <a:spcPts val="0"/>
                        </a:spcBef>
                        <a:spcAft>
                          <a:spcPts val="0"/>
                        </a:spcAft>
                      </a:pPr>
                      <a:endParaRPr lang="en-US" sz="1200" b="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GB" sz="1200" b="0" dirty="0">
                          <a:solidFill>
                            <a:srgbClr val="002060"/>
                          </a:solidFill>
                          <a:effectLst/>
                          <a:latin typeface="+mn-lt"/>
                        </a:rPr>
                        <a:t>Safety (protection from all types of violence) </a:t>
                      </a:r>
                    </a:p>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GB" sz="1200" b="0" dirty="0">
                          <a:solidFill>
                            <a:srgbClr val="002060"/>
                          </a:solidFill>
                          <a:effectLst/>
                          <a:latin typeface="+mn-lt"/>
                        </a:rPr>
                        <a:t>Cultural barriers (set by traditional practices and roles) </a:t>
                      </a:r>
                      <a:endParaRPr lang="en-US" sz="1200" b="0" dirty="0">
                        <a:solidFill>
                          <a:srgbClr val="002060"/>
                        </a:solidFill>
                        <a:effectLst/>
                        <a:latin typeface="+mn-lt"/>
                        <a:ea typeface="Calibri" panose="020F0502020204030204" pitchFamily="34" charset="0"/>
                        <a:cs typeface="Times New Roman" panose="02020603050405020304" pitchFamily="18" charset="0"/>
                      </a:endParaRPr>
                    </a:p>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GB" sz="1200" b="0" dirty="0">
                          <a:solidFill>
                            <a:srgbClr val="002060"/>
                          </a:solidFill>
                          <a:effectLst/>
                          <a:latin typeface="+mn-lt"/>
                        </a:rPr>
                        <a:t>Awareness raising of Roma women</a:t>
                      </a:r>
                      <a:endParaRPr lang="en-US" sz="1200" b="0" dirty="0">
                        <a:solidFill>
                          <a:srgbClr val="002060"/>
                        </a:solidFill>
                        <a:effectLst/>
                        <a:latin typeface="+mn-lt"/>
                        <a:ea typeface="Calibri" panose="020F0502020204030204" pitchFamily="34" charset="0"/>
                        <a:cs typeface="Times New Roman" panose="02020603050405020304" pitchFamily="18" charset="0"/>
                      </a:endParaRPr>
                    </a:p>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GB" sz="1200" b="0" dirty="0">
                          <a:solidFill>
                            <a:srgbClr val="002060"/>
                          </a:solidFill>
                          <a:effectLst/>
                          <a:latin typeface="+mn-lt"/>
                        </a:rPr>
                        <a:t>Training/awareness raising of public officials</a:t>
                      </a:r>
                    </a:p>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GB" sz="1200" b="0" dirty="0">
                          <a:solidFill>
                            <a:srgbClr val="002060"/>
                          </a:solidFill>
                          <a:effectLst/>
                          <a:latin typeface="+mn-lt"/>
                        </a:rPr>
                        <a:t>Education </a:t>
                      </a:r>
                    </a:p>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GB" sz="1200" b="0" dirty="0">
                          <a:solidFill>
                            <a:srgbClr val="002060"/>
                          </a:solidFill>
                          <a:effectLst/>
                          <a:latin typeface="+mn-lt"/>
                        </a:rPr>
                        <a:t>Employment</a:t>
                      </a:r>
                    </a:p>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GB" sz="1200" b="0" dirty="0">
                          <a:solidFill>
                            <a:srgbClr val="002060"/>
                          </a:solidFill>
                          <a:effectLst/>
                          <a:latin typeface="+mn-lt"/>
                        </a:rPr>
                        <a:t>Healthcare</a:t>
                      </a:r>
                    </a:p>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GB" sz="1200" b="0" dirty="0">
                          <a:solidFill>
                            <a:srgbClr val="002060"/>
                          </a:solidFill>
                          <a:effectLst/>
                          <a:latin typeface="+mn-lt"/>
                        </a:rPr>
                        <a:t>Housing</a:t>
                      </a:r>
                    </a:p>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GB" sz="1200" b="0" dirty="0">
                          <a:solidFill>
                            <a:srgbClr val="002060"/>
                          </a:solidFill>
                          <a:effectLst/>
                          <a:latin typeface="+mn-lt"/>
                        </a:rPr>
                        <a:t>Targeted social measures</a:t>
                      </a:r>
                    </a:p>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GB" sz="1200" b="0" dirty="0">
                          <a:solidFill>
                            <a:srgbClr val="002060"/>
                          </a:solidFill>
                          <a:effectLst/>
                          <a:latin typeface="+mn-lt"/>
                        </a:rPr>
                        <a:t>Participation (public/political life and decision making)</a:t>
                      </a:r>
                    </a:p>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GB" sz="1200" b="0" dirty="0">
                          <a:solidFill>
                            <a:srgbClr val="002060"/>
                          </a:solidFill>
                          <a:effectLst/>
                          <a:latin typeface="+mn-lt"/>
                        </a:rPr>
                        <a:t>Capacity building and support to NGOs</a:t>
                      </a:r>
                      <a:endParaRPr lang="en-US" sz="1200" b="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3168900194"/>
                  </a:ext>
                </a:extLst>
              </a:tr>
            </a:tbl>
          </a:graphicData>
        </a:graphic>
      </p:graphicFrame>
      <p:sp>
        <p:nvSpPr>
          <p:cNvPr id="34" name="Title 1">
            <a:extLst>
              <a:ext uri="{FF2B5EF4-FFF2-40B4-BE49-F238E27FC236}">
                <a16:creationId xmlns:a16="http://schemas.microsoft.com/office/drawing/2014/main" id="{BF607DBE-D36A-48FC-8283-41D8528D06E8}"/>
              </a:ext>
            </a:extLst>
          </p:cNvPr>
          <p:cNvSpPr>
            <a:spLocks noGrp="1"/>
          </p:cNvSpPr>
          <p:nvPr>
            <p:ph type="title"/>
          </p:nvPr>
        </p:nvSpPr>
        <p:spPr>
          <a:xfrm>
            <a:off x="3823902" y="376238"/>
            <a:ext cx="6227064" cy="617220"/>
          </a:xfrm>
        </p:spPr>
        <p:txBody>
          <a:bodyPr anchor="t">
            <a:normAutofit/>
          </a:bodyPr>
          <a:lstStyle/>
          <a:p>
            <a:r>
              <a:rPr lang="en-US" dirty="0">
                <a:solidFill>
                  <a:schemeClr val="accent1"/>
                </a:solidFill>
              </a:rPr>
              <a:t>Analytical Framework </a:t>
            </a:r>
            <a:endParaRPr lang="en-GB" dirty="0">
              <a:solidFill>
                <a:schemeClr val="accent1"/>
              </a:solidFill>
            </a:endParaRPr>
          </a:p>
        </p:txBody>
      </p:sp>
    </p:spTree>
    <p:extLst>
      <p:ext uri="{BB962C8B-B14F-4D97-AF65-F5344CB8AC3E}">
        <p14:creationId xmlns:p14="http://schemas.microsoft.com/office/powerpoint/2010/main" val="3592194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54A3646-77FE-4862-96CE-45260829B1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3F6FA249-9C10-48B9-9F72-1F333D8A948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036894FA-6F9A-4863-AEC5-B734F4226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6B103C0B-E1BF-4BF0-9605-7426160F9E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B796B9AB-146B-42B0-B1F4-7EF69C521A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0B8CEE20-F67A-4CFC-88F1-4C942EB624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6B823E68-E880-4A79-82AD-6088E1DEAD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C90FFE78-151B-4C6F-893F-6832706022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3A2B9B53-0432-42A0-ACC1-23CCDB1183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142954D5-E17A-4C4B-B575-9D2BE72C64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2317E4B1-5573-4066-895C-2FB759804A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EBA723B4-613D-41FA-93E8-94173C930F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D2693AEC-A60D-40B1-87B3-1EF30A56D4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0EFB57B1-129C-4CA5-9513-29226043BF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AC89A1FD-35E1-4574-A439-61C20F457D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4D55D1DF-59D8-4B47-87C4-FB3A82689A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F99FF32E-3548-4B4D-894E-B3A06C12A7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5005D0D4-EFA9-4355-BA9B-A7B46F9412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6350B02F-5937-44B9-83F4-9C970BE963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F21A245F-C10F-495E-BD0E-CE576C7F0D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6F524856-7B56-403B-B504-044710FD54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E6D29BC-894B-4228-9F3F-92037EA396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E03B2DC6-DF02-45CB-AC7C-6EBBD359C3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33" name="Rectangle 32">
            <a:extLst>
              <a:ext uri="{FF2B5EF4-FFF2-40B4-BE49-F238E27FC236}">
                <a16:creationId xmlns:a16="http://schemas.microsoft.com/office/drawing/2014/main" id="{700D0C16-8549-4373-8B7C-3555082CEA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4"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FE034FD-C2CB-4F81-9695-97F1394A2C01}"/>
              </a:ext>
            </a:extLst>
          </p:cNvPr>
          <p:cNvSpPr>
            <a:spLocks noGrp="1"/>
          </p:cNvSpPr>
          <p:nvPr>
            <p:ph type="title"/>
          </p:nvPr>
        </p:nvSpPr>
        <p:spPr>
          <a:xfrm>
            <a:off x="3369024" y="348436"/>
            <a:ext cx="6227064" cy="537972"/>
          </a:xfrm>
        </p:spPr>
        <p:txBody>
          <a:bodyPr anchor="t">
            <a:normAutofit/>
          </a:bodyPr>
          <a:lstStyle/>
          <a:p>
            <a:r>
              <a:rPr lang="en-US" dirty="0">
                <a:solidFill>
                  <a:schemeClr val="accent1"/>
                </a:solidFill>
              </a:rPr>
              <a:t>Findings</a:t>
            </a:r>
            <a:endParaRPr lang="en-GB" dirty="0">
              <a:solidFill>
                <a:schemeClr val="accent1"/>
              </a:solidFill>
            </a:endParaRPr>
          </a:p>
        </p:txBody>
      </p:sp>
      <p:sp>
        <p:nvSpPr>
          <p:cNvPr id="35" name="Isosceles Triangle 34">
            <a:extLst>
              <a:ext uri="{FF2B5EF4-FFF2-40B4-BE49-F238E27FC236}">
                <a16:creationId xmlns:a16="http://schemas.microsoft.com/office/drawing/2014/main" id="{C7341777-0F86-4E1E-A07F-2076F00D04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graphicFrame>
        <p:nvGraphicFramePr>
          <p:cNvPr id="5" name="Table 8">
            <a:extLst>
              <a:ext uri="{FF2B5EF4-FFF2-40B4-BE49-F238E27FC236}">
                <a16:creationId xmlns:a16="http://schemas.microsoft.com/office/drawing/2014/main" id="{C3289337-045B-43B3-BC05-A75D5E658493}"/>
              </a:ext>
            </a:extLst>
          </p:cNvPr>
          <p:cNvGraphicFramePr>
            <a:graphicFrameLocks noGrp="1"/>
          </p:cNvGraphicFramePr>
          <p:nvPr>
            <p:extLst>
              <p:ext uri="{D42A27DB-BD31-4B8C-83A1-F6EECF244321}">
                <p14:modId xmlns:p14="http://schemas.microsoft.com/office/powerpoint/2010/main" val="2098566655"/>
              </p:ext>
            </p:extLst>
          </p:nvPr>
        </p:nvGraphicFramePr>
        <p:xfrm>
          <a:off x="2379277" y="1234844"/>
          <a:ext cx="9274021" cy="4912774"/>
        </p:xfrm>
        <a:graphic>
          <a:graphicData uri="http://schemas.openxmlformats.org/drawingml/2006/table">
            <a:tbl>
              <a:tblPr firstRow="1" bandRow="1">
                <a:tableStyleId>{5C22544A-7EE6-4342-B048-85BDC9FD1C3A}</a:tableStyleId>
              </a:tblPr>
              <a:tblGrid>
                <a:gridCol w="2820252">
                  <a:extLst>
                    <a:ext uri="{9D8B030D-6E8A-4147-A177-3AD203B41FA5}">
                      <a16:colId xmlns:a16="http://schemas.microsoft.com/office/drawing/2014/main" val="1148311883"/>
                    </a:ext>
                  </a:extLst>
                </a:gridCol>
                <a:gridCol w="2933611">
                  <a:extLst>
                    <a:ext uri="{9D8B030D-6E8A-4147-A177-3AD203B41FA5}">
                      <a16:colId xmlns:a16="http://schemas.microsoft.com/office/drawing/2014/main" val="2305988206"/>
                    </a:ext>
                  </a:extLst>
                </a:gridCol>
                <a:gridCol w="3520158">
                  <a:extLst>
                    <a:ext uri="{9D8B030D-6E8A-4147-A177-3AD203B41FA5}">
                      <a16:colId xmlns:a16="http://schemas.microsoft.com/office/drawing/2014/main" val="3720080706"/>
                    </a:ext>
                  </a:extLst>
                </a:gridCol>
              </a:tblGrid>
              <a:tr h="328555">
                <a:tc>
                  <a:txBody>
                    <a:bodyPr/>
                    <a:lstStyle/>
                    <a:p>
                      <a:r>
                        <a:rPr lang="en-GB" sz="1400" dirty="0">
                          <a:latin typeface="+mn-lt"/>
                        </a:rPr>
                        <a:t>Normative  basis</a:t>
                      </a:r>
                    </a:p>
                  </a:txBody>
                  <a:tcPr>
                    <a:lnB w="12700" cap="flat" cmpd="sng" algn="ctr">
                      <a:solidFill>
                        <a:schemeClr val="accent1"/>
                      </a:solidFill>
                      <a:prstDash val="solid"/>
                      <a:round/>
                      <a:headEnd type="none" w="med" len="med"/>
                      <a:tailEnd type="none" w="med" len="med"/>
                    </a:lnB>
                  </a:tcPr>
                </a:tc>
                <a:tc>
                  <a:txBody>
                    <a:bodyPr/>
                    <a:lstStyle/>
                    <a:p>
                      <a:r>
                        <a:rPr lang="en-GB" sz="1400" dirty="0">
                          <a:latin typeface="+mn-lt"/>
                        </a:rPr>
                        <a:t>Policy Design </a:t>
                      </a:r>
                    </a:p>
                  </a:txBody>
                  <a:tcPr>
                    <a:lnB w="12700" cap="flat" cmpd="sng" algn="ctr">
                      <a:solidFill>
                        <a:schemeClr val="accent1"/>
                      </a:solidFill>
                      <a:prstDash val="solid"/>
                      <a:round/>
                      <a:headEnd type="none" w="med" len="med"/>
                      <a:tailEnd type="none" w="med" len="med"/>
                    </a:lnB>
                  </a:tcPr>
                </a:tc>
                <a:tc>
                  <a:txBody>
                    <a:bodyPr/>
                    <a:lstStyle/>
                    <a:p>
                      <a:r>
                        <a:rPr lang="en-GB" sz="1400" dirty="0">
                          <a:latin typeface="+mn-lt"/>
                        </a:rPr>
                        <a:t>Policy Elements</a:t>
                      </a:r>
                    </a:p>
                  </a:txBody>
                  <a:tcPr>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858549378"/>
                  </a:ext>
                </a:extLst>
              </a:tr>
              <a:tr h="4584219">
                <a:tc>
                  <a:txBody>
                    <a:bodyPr/>
                    <a:lstStyle/>
                    <a:p>
                      <a:r>
                        <a:rPr lang="en-US" sz="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Roma women and girls are protected by anti-discrimination laws </a:t>
                      </a:r>
                    </a:p>
                    <a:p>
                      <a:pPr marL="0" indent="0">
                        <a:buNone/>
                      </a:pPr>
                      <a:endParaRPr lang="en-US" sz="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In only few countries, multiple discrimination is also protected by law but there is no policy instrument addressing intersectionality</a:t>
                      </a:r>
                      <a:endParaRPr lang="en-US" sz="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Intersectional disadvantages constitute Roma women and girls as one of the most vulnerable groups in Europe </a:t>
                      </a:r>
                    </a:p>
                    <a:p>
                      <a:endParaRPr lang="en-US" sz="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They call for special attention and structured targeted intervention, supported by relevant legislative provisions and/or strategic policy plans</a:t>
                      </a:r>
                    </a:p>
                    <a:p>
                      <a:endParaRPr lang="en-US" sz="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sz="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sz="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sz="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sz="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sz="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sz="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l">
                        <a:lnSpc>
                          <a:spcPct val="100000"/>
                        </a:lnSpc>
                        <a:spcBef>
                          <a:spcPts val="0"/>
                        </a:spcBef>
                        <a:spcAft>
                          <a:spcPts val="0"/>
                        </a:spcAft>
                        <a:buFont typeface="Arial" panose="020B0604020202020204" pitchFamily="34" charset="0"/>
                        <a:buNone/>
                      </a:pPr>
                      <a:endParaRPr lang="en-US" sz="1200" b="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r>
                        <a:rPr lang="en-US" sz="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National governments have a clear understanding about the problems that Roma women face and about the multiple and intersectional discrimination that they are exposed to</a:t>
                      </a:r>
                    </a:p>
                    <a:p>
                      <a:endParaRPr lang="en-US" sz="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National Strategies for Roma Integration do not provide a comprehensive framework  for tackling identified inequalities</a:t>
                      </a:r>
                    </a:p>
                    <a:p>
                      <a:endParaRPr lang="en-US" sz="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The embedded gender-sensitive measures are fragmented and rarely interconnected. </a:t>
                      </a:r>
                    </a:p>
                    <a:p>
                      <a:endParaRPr lang="en-US" sz="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Single-issue sectoral approach</a:t>
                      </a:r>
                    </a:p>
                    <a:p>
                      <a:endParaRPr lang="en-US" sz="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Generational differences are not considered </a:t>
                      </a:r>
                    </a:p>
                    <a:p>
                      <a:endParaRPr lang="en-US" sz="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Mainstreaming efforts are targeting eighter Roma or Women’s rights. Mainstreaming of </a:t>
                      </a:r>
                      <a:r>
                        <a:rPr lang="en-US" sz="120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Roma women </a:t>
                      </a:r>
                      <a:r>
                        <a:rPr lang="en-US" sz="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issues at the levels of general societies and communities is not in focus. </a:t>
                      </a:r>
                    </a:p>
                    <a:p>
                      <a:endParaRPr lang="en-US" sz="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sz="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sz="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r>
                        <a:rPr lang="en-US" sz="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In all the policy areas, but housing, measures explicitly targeting Roma women exist. </a:t>
                      </a:r>
                    </a:p>
                    <a:p>
                      <a:endParaRPr lang="en-US" sz="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No state has developed a comprehensive approach to ensure that all identified problems within a specific field are covered. </a:t>
                      </a:r>
                    </a:p>
                    <a:p>
                      <a:endParaRPr lang="en-US" sz="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No strategy offers a justification why only a few of the identified problems at national level are tackled. </a:t>
                      </a:r>
                    </a:p>
                    <a:p>
                      <a:endParaRPr lang="en-US" sz="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Integration policies do not offer mechanisms for reducing the negative impact of cultural barriers on Roma women empowerment. </a:t>
                      </a:r>
                    </a:p>
                    <a:p>
                      <a:endParaRPr lang="en-US" sz="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Raising awareness about Roma women issues and training of public officials, especially social workers, is crucial for increasing success of interventions. </a:t>
                      </a:r>
                    </a:p>
                    <a:p>
                      <a:endParaRPr lang="en-US" sz="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Mediators play an important role in the process of raising awareness of stakeholders and providing direct support to Roma women. </a:t>
                      </a:r>
                    </a:p>
                    <a:p>
                      <a:endParaRPr lang="en-US" sz="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Fostering civic initiatives and cooperation is crucial for achieving sustainable societal changes.  </a:t>
                      </a: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3168900194"/>
                  </a:ext>
                </a:extLst>
              </a:tr>
            </a:tbl>
          </a:graphicData>
        </a:graphic>
      </p:graphicFrame>
    </p:spTree>
    <p:extLst>
      <p:ext uri="{BB962C8B-B14F-4D97-AF65-F5344CB8AC3E}">
        <p14:creationId xmlns:p14="http://schemas.microsoft.com/office/powerpoint/2010/main" val="159454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54A3646-77FE-4862-96CE-45260829B1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3F6FA249-9C10-48B9-9F72-1F333D8A948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036894FA-6F9A-4863-AEC5-B734F4226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6B103C0B-E1BF-4BF0-9605-7426160F9E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B796B9AB-146B-42B0-B1F4-7EF69C521A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0B8CEE20-F67A-4CFC-88F1-4C942EB624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6B823E68-E880-4A79-82AD-6088E1DEAD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C90FFE78-151B-4C6F-893F-6832706022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3A2B9B53-0432-42A0-ACC1-23CCDB1183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142954D5-E17A-4C4B-B575-9D2BE72C64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2317E4B1-5573-4066-895C-2FB759804A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EBA723B4-613D-41FA-93E8-94173C930F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D2693AEC-A60D-40B1-87B3-1EF30A56D4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0EFB57B1-129C-4CA5-9513-29226043BF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AC89A1FD-35E1-4574-A439-61C20F457D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4D55D1DF-59D8-4B47-87C4-FB3A82689A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F99FF32E-3548-4B4D-894E-B3A06C12A7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5005D0D4-EFA9-4355-BA9B-A7B46F9412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6350B02F-5937-44B9-83F4-9C970BE963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F21A245F-C10F-495E-BD0E-CE576C7F0D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6F524856-7B56-403B-B504-044710FD54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E6D29BC-894B-4228-9F3F-92037EA396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E03B2DC6-DF02-45CB-AC7C-6EBBD359C3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33" name="Rectangle 32">
            <a:extLst>
              <a:ext uri="{FF2B5EF4-FFF2-40B4-BE49-F238E27FC236}">
                <a16:creationId xmlns:a16="http://schemas.microsoft.com/office/drawing/2014/main" id="{700D0C16-8549-4373-8B7C-3555082CEA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4"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FE034FD-C2CB-4F81-9695-97F1394A2C01}"/>
              </a:ext>
            </a:extLst>
          </p:cNvPr>
          <p:cNvSpPr>
            <a:spLocks noGrp="1"/>
          </p:cNvSpPr>
          <p:nvPr>
            <p:ph type="title"/>
          </p:nvPr>
        </p:nvSpPr>
        <p:spPr>
          <a:xfrm>
            <a:off x="3035385" y="624662"/>
            <a:ext cx="7246769" cy="642665"/>
          </a:xfrm>
        </p:spPr>
        <p:txBody>
          <a:bodyPr anchor="t">
            <a:normAutofit/>
          </a:bodyPr>
          <a:lstStyle/>
          <a:p>
            <a:r>
              <a:rPr lang="en-US" dirty="0">
                <a:solidFill>
                  <a:schemeClr val="accent1"/>
                </a:solidFill>
              </a:rPr>
              <a:t>General Conclusions</a:t>
            </a:r>
            <a:endParaRPr lang="en-GB" dirty="0">
              <a:solidFill>
                <a:schemeClr val="accent1"/>
              </a:solidFill>
            </a:endParaRPr>
          </a:p>
        </p:txBody>
      </p:sp>
      <p:sp>
        <p:nvSpPr>
          <p:cNvPr id="35" name="Isosceles Triangle 34">
            <a:extLst>
              <a:ext uri="{FF2B5EF4-FFF2-40B4-BE49-F238E27FC236}">
                <a16:creationId xmlns:a16="http://schemas.microsoft.com/office/drawing/2014/main" id="{C7341777-0F86-4E1E-A07F-2076F00D04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Content Placeholder 2">
            <a:extLst>
              <a:ext uri="{FF2B5EF4-FFF2-40B4-BE49-F238E27FC236}">
                <a16:creationId xmlns:a16="http://schemas.microsoft.com/office/drawing/2014/main" id="{0F83CA69-2155-43C0-ABB0-2A3B9A6F5868}"/>
              </a:ext>
            </a:extLst>
          </p:cNvPr>
          <p:cNvSpPr>
            <a:spLocks noGrp="1"/>
          </p:cNvSpPr>
          <p:nvPr>
            <p:ph idx="1"/>
          </p:nvPr>
        </p:nvSpPr>
        <p:spPr>
          <a:xfrm>
            <a:off x="3097936" y="1527047"/>
            <a:ext cx="7854100" cy="4167315"/>
          </a:xfrm>
        </p:spPr>
        <p:txBody>
          <a:bodyPr>
            <a:noAutofit/>
          </a:bodyPr>
          <a:lstStyle/>
          <a:p>
            <a:pPr marL="342900" marR="0" lvl="0" indent="-342900">
              <a:spcBef>
                <a:spcPts val="0"/>
              </a:spcBef>
              <a:spcAft>
                <a:spcPts val="0"/>
              </a:spcAft>
              <a:buFont typeface="Symbol" panose="05050102010706020507" pitchFamily="18" charset="2"/>
              <a:buChar char=""/>
            </a:pPr>
            <a:r>
              <a:rPr lang="en-US" sz="1600" dirty="0">
                <a:effectLst/>
                <a:latin typeface="Calibri" panose="020F0502020204030204" pitchFamily="34" charset="0"/>
                <a:ea typeface="Calibri" panose="020F0502020204030204" pitchFamily="34" charset="0"/>
                <a:cs typeface="Times New Roman" panose="02020603050405020304" pitchFamily="18" charset="0"/>
              </a:rPr>
              <a:t>Content analysis of policy documents should be performed alongside discourse analysis (women vs gender)</a:t>
            </a:r>
          </a:p>
          <a:p>
            <a:pPr marL="0" marR="0" indent="0">
              <a:spcBef>
                <a:spcPts val="0"/>
              </a:spcBef>
              <a:spcAft>
                <a:spcPts val="0"/>
              </a:spcAft>
              <a:buNone/>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600" dirty="0">
                <a:effectLst/>
                <a:latin typeface="Calibri" panose="020F0502020204030204" pitchFamily="34" charset="0"/>
                <a:ea typeface="Calibri" panose="020F0502020204030204" pitchFamily="34" charset="0"/>
                <a:cs typeface="Times New Roman" panose="02020603050405020304" pitchFamily="18" charset="0"/>
              </a:rPr>
              <a:t>Positive actions targeting women (in policy documents) are rather an exception</a:t>
            </a:r>
          </a:p>
          <a:p>
            <a:pPr marL="0" marR="0" indent="0">
              <a:spcBef>
                <a:spcPts val="0"/>
              </a:spcBef>
              <a:spcAft>
                <a:spcPts val="0"/>
              </a:spcAft>
              <a:buNone/>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600" dirty="0">
                <a:effectLst/>
                <a:latin typeface="Calibri" panose="020F0502020204030204" pitchFamily="34" charset="0"/>
                <a:ea typeface="Calibri" panose="020F0502020204030204" pitchFamily="34" charset="0"/>
                <a:cs typeface="Times New Roman" panose="02020603050405020304" pitchFamily="18" charset="0"/>
              </a:rPr>
              <a:t>Roma women, as stakeholders, are mostly silent on the topics of gender equality, intersectionality and multiple discrimination faced by them. The voice of Roma girls is still to be heard. </a:t>
            </a:r>
          </a:p>
          <a:p>
            <a:pPr marL="228600" marR="0">
              <a:spcBef>
                <a:spcPts val="0"/>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600" dirty="0">
                <a:effectLst/>
                <a:latin typeface="Calibri" panose="020F0502020204030204" pitchFamily="34" charset="0"/>
                <a:ea typeface="Calibri" panose="020F0502020204030204" pitchFamily="34" charset="0"/>
                <a:cs typeface="Times New Roman" panose="02020603050405020304" pitchFamily="18" charset="0"/>
              </a:rPr>
              <a:t>Comparative research on similarities and differences between the challenges faced by Roma women and those faced by Traveller women is generally missing. The speculation that they are identical is based on interpretation of reported problems but not on in-depth comparative analysis of underlying factors and their impact. </a:t>
            </a:r>
          </a:p>
          <a:p>
            <a:pPr marL="0" marR="0" indent="0">
              <a:spcBef>
                <a:spcPts val="0"/>
              </a:spcBef>
              <a:spcAft>
                <a:spcPts val="0"/>
              </a:spcAft>
              <a:buNone/>
            </a:pPr>
            <a:r>
              <a:rPr lang="en-US" sz="16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spcBef>
                <a:spcPts val="0"/>
              </a:spcBef>
              <a:spcAft>
                <a:spcPts val="0"/>
              </a:spcAft>
              <a:buFont typeface="Symbol" panose="05050102010706020507" pitchFamily="18" charset="2"/>
              <a:buChar char=""/>
            </a:pPr>
            <a:r>
              <a:rPr lang="en-US" sz="1600" dirty="0">
                <a:effectLst/>
                <a:latin typeface="Calibri" panose="020F0502020204030204" pitchFamily="34" charset="0"/>
                <a:ea typeface="Calibri" panose="020F0502020204030204" pitchFamily="34" charset="0"/>
                <a:cs typeface="Times New Roman" panose="02020603050405020304" pitchFamily="18" charset="0"/>
              </a:rPr>
              <a:t>Increasing the level of protection and promotion of gender equality is a precondition for advancing the situation of Roma and Traveller women and eliminating the multiple disadvantages faced by them </a:t>
            </a:r>
          </a:p>
        </p:txBody>
      </p:sp>
    </p:spTree>
    <p:extLst>
      <p:ext uri="{BB962C8B-B14F-4D97-AF65-F5344CB8AC3E}">
        <p14:creationId xmlns:p14="http://schemas.microsoft.com/office/powerpoint/2010/main" val="40794260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54A3646-77FE-4862-96CE-45260829B1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3F6FA249-9C10-48B9-9F72-1F333D8A948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036894FA-6F9A-4863-AEC5-B734F4226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6B103C0B-E1BF-4BF0-9605-7426160F9E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B796B9AB-146B-42B0-B1F4-7EF69C521A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0B8CEE20-F67A-4CFC-88F1-4C942EB624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6B823E68-E880-4A79-82AD-6088E1DEAD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C90FFE78-151B-4C6F-893F-6832706022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3A2B9B53-0432-42A0-ACC1-23CCDB1183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142954D5-E17A-4C4B-B575-9D2BE72C64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2317E4B1-5573-4066-895C-2FB759804A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EBA723B4-613D-41FA-93E8-94173C930F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D2693AEC-A60D-40B1-87B3-1EF30A56D4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0EFB57B1-129C-4CA5-9513-29226043BF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AC89A1FD-35E1-4574-A439-61C20F457D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4D55D1DF-59D8-4B47-87C4-FB3A82689A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F99FF32E-3548-4B4D-894E-B3A06C12A7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5005D0D4-EFA9-4355-BA9B-A7B46F9412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6350B02F-5937-44B9-83F4-9C970BE963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F21A245F-C10F-495E-BD0E-CE576C7F0D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6F524856-7B56-403B-B504-044710FD54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E6D29BC-894B-4228-9F3F-92037EA396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E03B2DC6-DF02-45CB-AC7C-6EBBD359C3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33" name="Rectangle 32">
            <a:extLst>
              <a:ext uri="{FF2B5EF4-FFF2-40B4-BE49-F238E27FC236}">
                <a16:creationId xmlns:a16="http://schemas.microsoft.com/office/drawing/2014/main" id="{700D0C16-8549-4373-8B7C-3555082CEA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4"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Isosceles Triangle 34">
            <a:extLst>
              <a:ext uri="{FF2B5EF4-FFF2-40B4-BE49-F238E27FC236}">
                <a16:creationId xmlns:a16="http://schemas.microsoft.com/office/drawing/2014/main" id="{C7341777-0F86-4E1E-A07F-2076F00D04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pic>
        <p:nvPicPr>
          <p:cNvPr id="32" name="Content Placeholder 3">
            <a:extLst>
              <a:ext uri="{FF2B5EF4-FFF2-40B4-BE49-F238E27FC236}">
                <a16:creationId xmlns:a16="http://schemas.microsoft.com/office/drawing/2014/main" id="{211CC6A9-84CB-4AD2-BC29-B4C66BE04D0D}"/>
              </a:ext>
            </a:extLst>
          </p:cNvPr>
          <p:cNvPicPr>
            <a:picLocks noGrp="1" noChangeAspect="1"/>
          </p:cNvPicPr>
          <p:nvPr>
            <p:ph idx="1"/>
          </p:nvPr>
        </p:nvPicPr>
        <p:blipFill>
          <a:blip r:embed="rId2"/>
          <a:stretch>
            <a:fillRect/>
          </a:stretch>
        </p:blipFill>
        <p:spPr>
          <a:xfrm>
            <a:off x="1971784" y="1793704"/>
            <a:ext cx="5092589" cy="4715671"/>
          </a:xfrm>
          <a:prstGeom prst="rect">
            <a:avLst/>
          </a:prstGeom>
        </p:spPr>
      </p:pic>
      <p:pic>
        <p:nvPicPr>
          <p:cNvPr id="2" name="Picture 1">
            <a:extLst>
              <a:ext uri="{FF2B5EF4-FFF2-40B4-BE49-F238E27FC236}">
                <a16:creationId xmlns:a16="http://schemas.microsoft.com/office/drawing/2014/main" id="{75E4CF0A-5700-42AB-8049-D60C2719055B}"/>
              </a:ext>
            </a:extLst>
          </p:cNvPr>
          <p:cNvPicPr>
            <a:picLocks noChangeAspect="1"/>
          </p:cNvPicPr>
          <p:nvPr/>
        </p:nvPicPr>
        <p:blipFill>
          <a:blip r:embed="rId3"/>
          <a:stretch>
            <a:fillRect/>
          </a:stretch>
        </p:blipFill>
        <p:spPr>
          <a:xfrm>
            <a:off x="7023101" y="1132793"/>
            <a:ext cx="5062536" cy="4699823"/>
          </a:xfrm>
          <a:prstGeom prst="rect">
            <a:avLst/>
          </a:prstGeom>
        </p:spPr>
      </p:pic>
      <p:sp>
        <p:nvSpPr>
          <p:cNvPr id="36" name="Title 1">
            <a:extLst>
              <a:ext uri="{FF2B5EF4-FFF2-40B4-BE49-F238E27FC236}">
                <a16:creationId xmlns:a16="http://schemas.microsoft.com/office/drawing/2014/main" id="{14253571-BB97-4092-9547-7A6D77ADB885}"/>
              </a:ext>
            </a:extLst>
          </p:cNvPr>
          <p:cNvSpPr>
            <a:spLocks noGrp="1"/>
          </p:cNvSpPr>
          <p:nvPr>
            <p:ph type="title"/>
          </p:nvPr>
        </p:nvSpPr>
        <p:spPr>
          <a:xfrm>
            <a:off x="2262249" y="474141"/>
            <a:ext cx="7246769" cy="642665"/>
          </a:xfrm>
        </p:spPr>
        <p:txBody>
          <a:bodyPr anchor="t">
            <a:normAutofit/>
          </a:bodyPr>
          <a:lstStyle/>
          <a:p>
            <a:r>
              <a:rPr lang="en-US" dirty="0">
                <a:solidFill>
                  <a:schemeClr val="accent1"/>
                </a:solidFill>
              </a:rPr>
              <a:t>Pyramid of Discrimination &amp; Lines of Solidarity</a:t>
            </a:r>
            <a:endParaRPr lang="en-GB" dirty="0">
              <a:solidFill>
                <a:schemeClr val="accent1"/>
              </a:solidFill>
            </a:endParaRPr>
          </a:p>
        </p:txBody>
      </p:sp>
    </p:spTree>
    <p:extLst>
      <p:ext uri="{BB962C8B-B14F-4D97-AF65-F5344CB8AC3E}">
        <p14:creationId xmlns:p14="http://schemas.microsoft.com/office/powerpoint/2010/main" val="3491608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54A3646-77FE-4862-96CE-45260829B1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3F6FA249-9C10-48B9-9F72-1F333D8A948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036894FA-6F9A-4863-AEC5-B734F4226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6B103C0B-E1BF-4BF0-9605-7426160F9E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B796B9AB-146B-42B0-B1F4-7EF69C521A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0B8CEE20-F67A-4CFC-88F1-4C942EB624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6B823E68-E880-4A79-82AD-6088E1DEAD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C90FFE78-151B-4C6F-893F-6832706022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3A2B9B53-0432-42A0-ACC1-23CCDB1183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142954D5-E17A-4C4B-B575-9D2BE72C64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2317E4B1-5573-4066-895C-2FB759804A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EBA723B4-613D-41FA-93E8-94173C930F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D2693AEC-A60D-40B1-87B3-1EF30A56D4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0EFB57B1-129C-4CA5-9513-29226043BF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AC89A1FD-35E1-4574-A439-61C20F457D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4D55D1DF-59D8-4B47-87C4-FB3A82689A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F99FF32E-3548-4B4D-894E-B3A06C12A7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5005D0D4-EFA9-4355-BA9B-A7B46F9412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6350B02F-5937-44B9-83F4-9C970BE963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F21A245F-C10F-495E-BD0E-CE576C7F0D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6F524856-7B56-403B-B504-044710FD54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E6D29BC-894B-4228-9F3F-92037EA396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E03B2DC6-DF02-45CB-AC7C-6EBBD359C3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33" name="Rectangle 32">
            <a:extLst>
              <a:ext uri="{FF2B5EF4-FFF2-40B4-BE49-F238E27FC236}">
                <a16:creationId xmlns:a16="http://schemas.microsoft.com/office/drawing/2014/main" id="{700D0C16-8549-4373-8B7C-3555082CEA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4"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Isosceles Triangle 34">
            <a:extLst>
              <a:ext uri="{FF2B5EF4-FFF2-40B4-BE49-F238E27FC236}">
                <a16:creationId xmlns:a16="http://schemas.microsoft.com/office/drawing/2014/main" id="{C7341777-0F86-4E1E-A07F-2076F00D04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pic>
        <p:nvPicPr>
          <p:cNvPr id="3" name="Picture 2">
            <a:extLst>
              <a:ext uri="{FF2B5EF4-FFF2-40B4-BE49-F238E27FC236}">
                <a16:creationId xmlns:a16="http://schemas.microsoft.com/office/drawing/2014/main" id="{83B74869-B5A4-4F00-B30D-7D35584856CE}"/>
              </a:ext>
            </a:extLst>
          </p:cNvPr>
          <p:cNvPicPr>
            <a:picLocks noChangeAspect="1"/>
          </p:cNvPicPr>
          <p:nvPr/>
        </p:nvPicPr>
        <p:blipFill>
          <a:blip r:embed="rId2"/>
          <a:stretch>
            <a:fillRect/>
          </a:stretch>
        </p:blipFill>
        <p:spPr>
          <a:xfrm>
            <a:off x="4488128" y="727800"/>
            <a:ext cx="5298209" cy="5702369"/>
          </a:xfrm>
          <a:prstGeom prst="rect">
            <a:avLst/>
          </a:prstGeom>
        </p:spPr>
      </p:pic>
    </p:spTree>
    <p:extLst>
      <p:ext uri="{BB962C8B-B14F-4D97-AF65-F5344CB8AC3E}">
        <p14:creationId xmlns:p14="http://schemas.microsoft.com/office/powerpoint/2010/main" val="22591776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427</TotalTime>
  <Words>1423</Words>
  <Application>Microsoft Office PowerPoint</Application>
  <PresentationFormat>Widescreen</PresentationFormat>
  <Paragraphs>193</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Symbol</vt:lpstr>
      <vt:lpstr>Office Theme</vt:lpstr>
      <vt:lpstr>Roma Women Empowerment: A Change Under Construction</vt:lpstr>
      <vt:lpstr>Purpose</vt:lpstr>
      <vt:lpstr>Methodology</vt:lpstr>
      <vt:lpstr>Selection of Cases</vt:lpstr>
      <vt:lpstr>Analytical Framework </vt:lpstr>
      <vt:lpstr>Findings</vt:lpstr>
      <vt:lpstr>General Conclusions</vt:lpstr>
      <vt:lpstr>Pyramid of Discrimination &amp; Lines of Solidarity</vt:lpstr>
      <vt:lpstr>PowerPoint Presentation</vt:lpstr>
      <vt:lpstr>Persistent Challenges 2020</vt:lpstr>
      <vt:lpstr>Policy Recommendations</vt:lpstr>
      <vt:lpstr>Roma Women Empowerment Model</vt:lpstr>
      <vt:lpstr>The Way Forward</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 Women Empowerment: A Change Under Construction</dc:title>
  <dc:creator>Zora Popova</dc:creator>
  <cp:lastModifiedBy>HUTTU Henna</cp:lastModifiedBy>
  <cp:revision>31</cp:revision>
  <dcterms:created xsi:type="dcterms:W3CDTF">2020-10-05T15:00:25Z</dcterms:created>
  <dcterms:modified xsi:type="dcterms:W3CDTF">2020-10-12T10:16:24Z</dcterms:modified>
</cp:coreProperties>
</file>