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5"/>
  </p:sldMasterIdLst>
  <p:notesMasterIdLst>
    <p:notesMasterId r:id="rId17"/>
  </p:notesMasterIdLst>
  <p:handoutMasterIdLst>
    <p:handoutMasterId r:id="rId18"/>
  </p:handoutMasterIdLst>
  <p:sldIdLst>
    <p:sldId id="257" r:id="rId6"/>
    <p:sldId id="305" r:id="rId7"/>
    <p:sldId id="306" r:id="rId8"/>
    <p:sldId id="307" r:id="rId9"/>
    <p:sldId id="309" r:id="rId10"/>
    <p:sldId id="308" r:id="rId11"/>
    <p:sldId id="310" r:id="rId12"/>
    <p:sldId id="311" r:id="rId13"/>
    <p:sldId id="312" r:id="rId14"/>
    <p:sldId id="313" r:id="rId15"/>
    <p:sldId id="31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ED"/>
    <a:srgbClr val="0080FF"/>
    <a:srgbClr val="61A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68" y="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12CF-0CD9-6147-B1D1-E220CD5958A5}" type="datetimeFigureOut">
              <a:t>15.9.2020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15DF-A4BE-2044-B93D-77F6F3E82A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6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F195-3E66-6747-B623-B930BA5975D3}" type="datetimeFigureOut">
              <a:t>15.9.2020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F329-B578-9443-8AEF-B0EAB4CD42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3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0" y="1"/>
            <a:ext cx="2921000" cy="4817172"/>
          </a:xfrm>
        </p:spPr>
        <p:txBody>
          <a:bodyPr lIns="0" tIns="0" rIns="0" bIns="0" anchor="ctr" anchorCtr="0">
            <a:noAutofit/>
          </a:bodyPr>
          <a:lstStyle>
            <a:lvl1pPr algn="l">
              <a:defRPr sz="3600" b="1" i="0" spc="-150">
                <a:solidFill>
                  <a:srgbClr val="61A28C"/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3FA7-6F6F-44FE-A783-6372A1365C10}" type="datetime1">
              <a:rPr lang="fi-FI" smtClean="0"/>
              <a:t>15.9.2020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530850" cy="5143500"/>
          </a:xfrm>
          <a:solidFill>
            <a:srgbClr val="61A28C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838950" y="0"/>
            <a:ext cx="2305050" cy="476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7945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945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8950" y="0"/>
            <a:ext cx="2305050" cy="476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36650"/>
            <a:ext cx="6794500" cy="2368550"/>
          </a:xfrm>
        </p:spPr>
        <p:txBody>
          <a:bodyPr lIns="360000" tIns="0" rIns="108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E720-689B-4898-B9EE-82310E28517A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838950" y="1136650"/>
            <a:ext cx="2305050" cy="2368550"/>
          </a:xfrm>
        </p:spPr>
        <p:txBody>
          <a:bodyPr lIns="180000" tIns="0" rIns="360000" bIns="0">
            <a:noAutofit/>
          </a:bodyPr>
          <a:lstStyle>
            <a:lvl3pPr marL="0" indent="0" algn="l">
              <a:buFontTx/>
              <a:buNone/>
              <a:defRPr sz="1600" b="1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68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41400"/>
            <a:ext cx="9144000" cy="2463800"/>
          </a:xfrm>
        </p:spPr>
        <p:txBody>
          <a:bodyPr lIns="360000" tIns="0" rIns="360000" bIns="0">
            <a:noAutofit/>
          </a:bodyPr>
          <a:lstStyle>
            <a:lvl3pPr marL="0" indent="0" algn="ctr">
              <a:buFontTx/>
              <a:buNone/>
              <a:defRPr sz="2400" b="1" spc="0"/>
            </a:lvl3pPr>
            <a:lvl4pPr marL="0" indent="0" algn="ctr">
              <a:buFontTx/>
              <a:buNone/>
              <a:defRPr sz="2400" b="1"/>
            </a:lvl4pPr>
            <a:lvl5pPr marL="0" indent="0" algn="ctr">
              <a:buFontTx/>
              <a:buNone/>
              <a:defRPr sz="24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A255-6404-4A33-B259-07A01F95F4F5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" y="0"/>
            <a:ext cx="9134475" cy="1403350"/>
          </a:xfrm>
        </p:spPr>
        <p:txBody>
          <a:bodyPr lIns="360000" tIns="360000" rIns="360000" bIns="0" anchor="t" anchorCtr="1"/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3" y="1403350"/>
            <a:ext cx="9134475" cy="1314450"/>
          </a:xfrm>
        </p:spPr>
        <p:txBody>
          <a:bodyPr lIns="360000" tIns="0" rIns="360000" bIns="0" anchor="t" anchorCtr="1"/>
          <a:lstStyle>
            <a:lvl1pPr marL="0" indent="0" algn="ctr">
              <a:buNone/>
              <a:defRPr>
                <a:solidFill>
                  <a:srgbClr val="61A2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B147-E5C9-4C5E-B2AE-037CF0A1BD0D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5609-9A2D-4647-9FE2-78992CC492A2}" type="datetime1">
              <a:rPr lang="fi-FI" smtClean="0"/>
              <a:t>15.9.2020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pic>
        <p:nvPicPr>
          <p:cNvPr id="4" name="Picture 3" descr="Aloi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0" y="1"/>
            <a:ext cx="2921000" cy="4817172"/>
          </a:xfrm>
        </p:spPr>
        <p:txBody>
          <a:bodyPr lIns="0" tIns="0" rIns="0" bIns="0" anchor="ctr" anchorCtr="0">
            <a:noAutofit/>
          </a:bodyPr>
          <a:lstStyle>
            <a:lvl1pPr algn="l">
              <a:defRPr sz="3600" b="1" i="0" spc="-150">
                <a:solidFill>
                  <a:srgbClr val="61A28C"/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8" name="Picture 7" descr="Aloitu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4F0-CF70-47E1-B56B-AB874AC67CC0}" type="datetime1">
              <a:rPr lang="fi-FI" smtClean="0"/>
              <a:t>15.9.2020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OK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OK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68850"/>
          </a:xfrm>
          <a:solidFill>
            <a:srgbClr val="61A28C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534-8D96-4236-B0D5-0EA4CDA6198E}" type="datetime1">
              <a:rPr lang="fi-FI" smtClean="0"/>
              <a:t>15.9.2020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900"/>
            <a:ext cx="9144000" cy="3616722"/>
          </a:xfrm>
        </p:spPr>
        <p:txBody>
          <a:bodyPr lIns="360000" tIns="0" rIns="360000" bIns="0"/>
          <a:lstStyle>
            <a:lvl3pPr>
              <a:defRPr b="1"/>
            </a:lvl3pPr>
            <a:lvl4pPr>
              <a:defRPr b="1"/>
            </a:lvl4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39BCDC5E-CB8A-064D-B365-64770D9A08A3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1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49500" y="0"/>
            <a:ext cx="67945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05050" cy="476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9500" y="0"/>
            <a:ext cx="6794500" cy="476885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5050" cy="476885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36650"/>
            <a:ext cx="2305050" cy="2368550"/>
          </a:xfrm>
        </p:spPr>
        <p:txBody>
          <a:bodyPr lIns="360000" tIns="0" rIns="108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50EA-D8CB-43F4-AB25-9776EF163F81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49500" y="1136650"/>
            <a:ext cx="6794500" cy="2368550"/>
          </a:xfrm>
        </p:spPr>
        <p:txBody>
          <a:bodyPr lIns="360000" tIns="0" rIns="360000" bIns="0">
            <a:noAutofit/>
          </a:bodyPr>
          <a:lstStyle>
            <a:lvl3pPr marL="0" indent="0" algn="l">
              <a:buFontTx/>
              <a:buNone/>
              <a:defRPr sz="1600" b="1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50796" cy="4768850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695700" y="0"/>
            <a:ext cx="54483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95700" y="0"/>
            <a:ext cx="54483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0796" cy="476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8264-6EE9-4F69-B15F-26CB174C73D5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5050"/>
            <a:ext cx="3650796" cy="2368550"/>
          </a:xfrm>
        </p:spPr>
        <p:txBody>
          <a:bodyPr lIns="360000" tIns="0" rIns="108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95700" y="1035050"/>
            <a:ext cx="5448300" cy="2368550"/>
          </a:xfrm>
        </p:spPr>
        <p:txBody>
          <a:bodyPr lIns="360000" tIns="0" rIns="360000" bIns="0">
            <a:noAutofit/>
          </a:bodyPr>
          <a:lstStyle>
            <a:lvl3pPr marL="0" indent="0" algn="l">
              <a:buFontTx/>
              <a:buNone/>
              <a:defRPr sz="1600" b="1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96545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188075" y="0"/>
            <a:ext cx="296545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03549" y="0"/>
            <a:ext cx="3146425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96545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8075" y="0"/>
            <a:ext cx="296545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03549" y="0"/>
            <a:ext cx="3146425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3C45-E8EB-4AB5-A700-5C024DE45F6E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5050"/>
            <a:ext cx="2965450" cy="2368550"/>
          </a:xfrm>
        </p:spPr>
        <p:txBody>
          <a:bodyPr lIns="360000" tIns="0" rIns="108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88075" y="1035050"/>
            <a:ext cx="2965450" cy="2368550"/>
          </a:xfrm>
        </p:spPr>
        <p:txBody>
          <a:bodyPr lIns="180000" tIns="0" rIns="360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003549" y="1035050"/>
            <a:ext cx="3146425" cy="2368550"/>
          </a:xfrm>
        </p:spPr>
        <p:txBody>
          <a:bodyPr lIns="180000" tIns="0" rIns="180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9300" y="0"/>
            <a:ext cx="45847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21200" cy="476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300" y="0"/>
            <a:ext cx="4584700" cy="476885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21200" cy="476885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625600"/>
          </a:xfrm>
        </p:spPr>
        <p:txBody>
          <a:bodyPr lIns="360000" tIns="360000" rIns="360000" bIns="0" anchor="t" anchorCtr="1"/>
          <a:lstStyle>
            <a:lvl1pPr>
              <a:defRPr sz="36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41400"/>
            <a:ext cx="4521200" cy="2463800"/>
          </a:xfrm>
        </p:spPr>
        <p:txBody>
          <a:bodyPr lIns="360000" tIns="0" rIns="108000" bIns="0">
            <a:noAutofit/>
          </a:bodyPr>
          <a:lstStyle>
            <a:lvl3pPr marL="0" indent="0" algn="l">
              <a:buFontTx/>
              <a:buNone/>
              <a:defRPr sz="1600" b="1" spc="0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542-5E52-4741-A3A1-6CBE23B332CC}" type="datetime1">
              <a:rPr lang="fi-FI" smtClean="0"/>
              <a:t>15.9.2020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/>
              <a:t>‹#›</a:t>
            </a:fld>
            <a:endParaRPr lang="uk-UA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59300" y="1041400"/>
            <a:ext cx="4584699" cy="2463800"/>
          </a:xfrm>
        </p:spPr>
        <p:txBody>
          <a:bodyPr lIns="360000" tIns="0" rIns="360000" bIns="0">
            <a:noAutofit/>
          </a:bodyPr>
          <a:lstStyle>
            <a:lvl3pPr marL="0" indent="0" algn="l">
              <a:buFontTx/>
              <a:buNone/>
              <a:defRPr sz="1600" b="1"/>
            </a:lvl3pPr>
            <a:lvl4pPr marL="0" indent="0" algn="l">
              <a:buFontTx/>
              <a:buNone/>
              <a:defRPr sz="1600" b="1"/>
            </a:lvl4pPr>
            <a:lvl5pPr marL="0" indent="0" algn="l">
              <a:buFontTx/>
              <a:buNone/>
              <a:defRPr sz="1600"/>
            </a:lvl5pPr>
          </a:lstStyle>
          <a:p>
            <a:pPr lvl="2"/>
            <a:r>
              <a:rPr lang="fi-FI"/>
              <a:t>THIRT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lkki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7262"/>
            <a:ext cx="9144000" cy="376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6050"/>
            <a:ext cx="8229600" cy="317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266" y="4817174"/>
            <a:ext cx="824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4BC4DE61-6327-40A9-8BCB-096ECB30B186}" type="datetime1">
              <a:rPr lang="fi-FI" smtClean="0"/>
              <a:pPr/>
              <a:t>15.9.2020</a:t>
            </a:fld>
            <a:endParaRPr lang="mr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7551" y="4817173"/>
            <a:ext cx="32401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7493" y="4817173"/>
            <a:ext cx="4998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39BCDC5E-CB8A-064D-B365-64770D9A0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000" b="1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 spc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ltioneuvosto.fi/-/1410845/toimenpideohjelma-saamen-kielen-elvyttamiseksi" TargetMode="External"/><Relationship Id="rId2" Type="http://schemas.openxmlformats.org/officeDocument/2006/relationships/hyperlink" Target="http://julkaisut.valtioneuvosto.fi/bitstream/handle/10024/75374/tr07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5609-9A2D-4647-9FE2-78992CC492A2}" type="datetime1">
              <a:rPr lang="fi-FI" smtClean="0"/>
              <a:t>15.9.2020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t>1</a:t>
            </a:fld>
            <a:endParaRPr lang="uk-UA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Saamen kielen elvytysohjelma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Romaniasiain neuvottelupäivä 16.9.2020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Mikko Cortés Téllez</a:t>
            </a:r>
            <a:r>
              <a:rPr lang="fi-FI" sz="1600" dirty="0" smtClean="0"/>
              <a:t/>
            </a:r>
            <a:br>
              <a:rPr lang="fi-FI" sz="1600" dirty="0" smtClean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719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Työryhmän </a:t>
            </a:r>
            <a:r>
              <a:rPr lang="fi-FI" dirty="0"/>
              <a:t>ehdotus (2012):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julkaisut.valtioneuvosto.fi/bitstream/handle/10024/75374/tr07.pdf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Valtioneuvoston periaatepäätös (2014): </a:t>
            </a:r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://valtioneuvosto.fi/-/</a:t>
            </a:r>
            <a:r>
              <a:rPr lang="fi-FI" dirty="0" smtClean="0">
                <a:hlinkClick r:id="rId3"/>
              </a:rPr>
              <a:t>1410845/toimenpideohjelma-saamen-kielen-elvyttamiseksi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4F0-CF70-47E1-B56B-AB874AC67CC0}" type="datetime1">
              <a:rPr lang="fi-FI" smtClean="0"/>
              <a:t>15.9.2020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Ohjelman lähtökohdat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i-FI" sz="1800" b="0" dirty="0" smtClean="0"/>
              <a:t>Koskee kaikkia kolmea Suomessa puhuttua saamen kieltä</a:t>
            </a:r>
          </a:p>
          <a:p>
            <a:pPr lvl="2"/>
            <a:endParaRPr lang="fi-FI" sz="1800" b="0" dirty="0" smtClean="0"/>
          </a:p>
          <a:p>
            <a:pPr lvl="2"/>
            <a:r>
              <a:rPr lang="fi-FI" sz="1800" b="0" dirty="0" smtClean="0"/>
              <a:t>Koltansaame ja </a:t>
            </a:r>
            <a:r>
              <a:rPr lang="fi-FI" sz="1800" b="0" dirty="0" err="1" smtClean="0"/>
              <a:t>inarinsaame</a:t>
            </a:r>
            <a:r>
              <a:rPr lang="fi-FI" sz="1800" b="0" dirty="0" smtClean="0"/>
              <a:t> välittömässä vaarassa kadota</a:t>
            </a:r>
          </a:p>
          <a:p>
            <a:pPr lvl="2"/>
            <a:endParaRPr lang="fi-FI" sz="1800" b="0" dirty="0" smtClean="0"/>
          </a:p>
          <a:p>
            <a:pPr lvl="2"/>
            <a:r>
              <a:rPr lang="fi-FI" sz="1800" b="0" dirty="0" smtClean="0"/>
              <a:t>Pohjoissaamen tilanne hieman parempi, muttei hyvä sekään</a:t>
            </a:r>
          </a:p>
          <a:p>
            <a:pPr lvl="2"/>
            <a:endParaRPr lang="fi-FI" sz="1800" b="0" dirty="0"/>
          </a:p>
          <a:p>
            <a:pPr lvl="2"/>
            <a:r>
              <a:rPr lang="fi-FI" sz="1800" b="0" dirty="0" smtClean="0"/>
              <a:t>Kokonaisvaltainen ohjelma</a:t>
            </a:r>
          </a:p>
          <a:p>
            <a:pPr lvl="2"/>
            <a:endParaRPr lang="fi-FI" sz="1800" b="0" dirty="0" smtClean="0"/>
          </a:p>
          <a:p>
            <a:pPr lvl="2"/>
            <a:r>
              <a:rPr lang="fi-FI" sz="1800" b="0" dirty="0" smtClean="0"/>
              <a:t>Pitkäjänteinen ohjelma</a:t>
            </a:r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0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Ohjelman tekemisen vaiheet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Opetus- </a:t>
            </a:r>
            <a:r>
              <a:rPr lang="fi-FI" sz="1800" dirty="0"/>
              <a:t>ja kulttuuriministeriö asetti 24.9.2010 työryhmän, jonka tehtävänä oli</a:t>
            </a:r>
            <a:r>
              <a:rPr lang="fi-FI" sz="1800" dirty="0" smtClean="0"/>
              <a:t>:</a:t>
            </a:r>
          </a:p>
          <a:p>
            <a:pPr marL="0" indent="0">
              <a:buNone/>
            </a:pPr>
            <a:endParaRPr lang="fi-FI" sz="1800" dirty="0"/>
          </a:p>
          <a:p>
            <a:pPr marL="457200" indent="-457200">
              <a:buAutoNum type="arabicParenR"/>
            </a:pPr>
            <a:r>
              <a:rPr lang="fi-FI" sz="1800" dirty="0" smtClean="0"/>
              <a:t>arvioida </a:t>
            </a:r>
            <a:r>
              <a:rPr lang="fi-FI" sz="1800" dirty="0"/>
              <a:t>saamen kielten tilannetta ja sen parantamiseksi tehtyjä toimenpiteitä kaikkien kolmen Suomessa puhutun saamen kielen osalta; </a:t>
            </a:r>
            <a:r>
              <a:rPr lang="fi-FI" sz="1800" dirty="0" smtClean="0"/>
              <a:t>ja</a:t>
            </a:r>
          </a:p>
          <a:p>
            <a:pPr marL="457200" indent="-457200">
              <a:buAutoNum type="arabicParenR"/>
            </a:pPr>
            <a:r>
              <a:rPr lang="fi-FI" sz="1800" dirty="0" smtClean="0"/>
              <a:t>arviointiin </a:t>
            </a:r>
            <a:r>
              <a:rPr lang="fi-FI" sz="1800" dirty="0"/>
              <a:t>perustuen laatia ehdotus kokonaisvaltaiseksi ja pitkäjänteiseksi saamen kielen elvyttämisohjelmaksi</a:t>
            </a:r>
            <a:r>
              <a:rPr lang="fi-FI" sz="1800" dirty="0" smtClean="0"/>
              <a:t>.</a:t>
            </a:r>
          </a:p>
          <a:p>
            <a:pPr marL="457200" indent="-457200">
              <a:buAutoNum type="arabicParenR"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Jäsenet: OKM, STM, OM, Lapin AVI ja saamelaiskäräjät</a:t>
            </a:r>
          </a:p>
          <a:p>
            <a:pPr marL="0" indent="0">
              <a:buNone/>
            </a:pPr>
            <a:r>
              <a:rPr lang="fi-FI" sz="1800" dirty="0" smtClean="0"/>
              <a:t>Sihteeristö: OKM, OPH, saamelaiskäräjät, Kotimaisten kielten keskus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Lisäksi asetettiin laaja ohjausryhmä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Pitkä 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 smtClean="0"/>
              <a:t>Työn määräajaksi asetettiin 31.12.2011</a:t>
            </a:r>
          </a:p>
          <a:p>
            <a:endParaRPr lang="fi-FI" sz="1800" dirty="0" smtClean="0"/>
          </a:p>
          <a:p>
            <a:r>
              <a:rPr lang="fi-FI" sz="1800" dirty="0" smtClean="0"/>
              <a:t>Lisäaikaa pyydettiin ja saatiin 29.2.2012 asti, jolloin työryhmän raportti valmistui</a:t>
            </a:r>
          </a:p>
          <a:p>
            <a:endParaRPr lang="fi-FI" sz="1800" dirty="0"/>
          </a:p>
          <a:p>
            <a:r>
              <a:rPr lang="fi-FI" sz="1800" dirty="0" smtClean="0"/>
              <a:t>Paljon eri tahojen kuulemisia</a:t>
            </a:r>
          </a:p>
          <a:p>
            <a:endParaRPr lang="fi-FI" sz="1800" dirty="0"/>
          </a:p>
          <a:p>
            <a:r>
              <a:rPr lang="fi-FI" sz="1800" dirty="0" smtClean="0"/>
              <a:t>Työryhmän vierailu Inariin</a:t>
            </a:r>
          </a:p>
          <a:p>
            <a:endParaRPr lang="fi-FI" sz="1800" dirty="0"/>
          </a:p>
          <a:p>
            <a:r>
              <a:rPr lang="fi-FI" sz="1800" dirty="0" smtClean="0"/>
              <a:t>Keskeistä oli, että saamelaiset itse olivat aktiivisesti mukana ohjelman valmistelussa</a:t>
            </a:r>
          </a:p>
          <a:p>
            <a:endParaRPr lang="fi-FI" sz="1800" dirty="0"/>
          </a:p>
          <a:p>
            <a:r>
              <a:rPr lang="fi-FI" sz="1800" dirty="0" smtClean="0"/>
              <a:t>Tärkeää oli myös, että esitysten pohtimiseen ja hiomiseen oli tarpeeksi aikaa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1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Lopputulos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Perusteellinen arvio kolmen Suomessa puhuttavan saamenkielen nykytilasta</a:t>
            </a:r>
          </a:p>
          <a:p>
            <a:endParaRPr lang="fi-FI" sz="1800" dirty="0" smtClean="0"/>
          </a:p>
          <a:p>
            <a:r>
              <a:rPr lang="fi-FI" sz="1800" dirty="0" smtClean="0"/>
              <a:t>Kielten säilymisen ja kehittymisen haasteet</a:t>
            </a:r>
          </a:p>
          <a:p>
            <a:endParaRPr lang="fi-FI" sz="1800" dirty="0" smtClean="0"/>
          </a:p>
          <a:p>
            <a:r>
              <a:rPr lang="fi-FI" sz="1800" dirty="0" smtClean="0"/>
              <a:t>Visio </a:t>
            </a:r>
            <a:r>
              <a:rPr lang="fi-FI" sz="1800" dirty="0"/>
              <a:t>saamen kielten elpymiseksi vuoteen 2025 </a:t>
            </a:r>
            <a:r>
              <a:rPr lang="fi-FI" sz="1800" dirty="0" smtClean="0"/>
              <a:t>mennessä</a:t>
            </a:r>
          </a:p>
          <a:p>
            <a:endParaRPr lang="fi-FI" sz="1800" dirty="0" smtClean="0"/>
          </a:p>
          <a:p>
            <a:r>
              <a:rPr lang="fi-FI" sz="1800" dirty="0" smtClean="0"/>
              <a:t>Toimenpide-ehdotukset tilanteen parantamiseksi (30 kpl)</a:t>
            </a:r>
          </a:p>
          <a:p>
            <a:endParaRPr lang="fi-FI" sz="1800" dirty="0" smtClean="0"/>
          </a:p>
          <a:p>
            <a:r>
              <a:rPr lang="fi-FI" sz="1800" dirty="0" smtClean="0"/>
              <a:t>Toimenpide-ehdotuksiin sisältyivät vastuutahot, arviot kustannuksista ja mahdollisista säädösmuutostarpeista sekä aikataulu, jos mahdollista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sitten tehtiin?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Ohjelmaehdotus lähetettiin laajalle lausuntokierrokselle eri tahoille</a:t>
            </a:r>
          </a:p>
          <a:p>
            <a:endParaRPr lang="fi-FI" sz="1800" dirty="0"/>
          </a:p>
          <a:p>
            <a:r>
              <a:rPr lang="fi-FI" sz="1800" dirty="0" smtClean="0"/>
              <a:t>Perehdyttiin lausuntokierroksen tuloksiin -&gt; paljon uusia esityksiä, myös saamelaiskäräjiltä</a:t>
            </a:r>
          </a:p>
          <a:p>
            <a:endParaRPr lang="fi-FI" sz="1800" dirty="0"/>
          </a:p>
          <a:p>
            <a:r>
              <a:rPr lang="fi-FI" sz="1800" dirty="0" smtClean="0"/>
              <a:t>Ohjelmaesityksessä ehdotettiin, että lopullinen ohjelma valmistellaan valtioneuvoston periaatepäätöksenä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3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1800" dirty="0"/>
              <a:t>Hallitus käsitteli 12.12.2012 iltakoulussaan saamelaisiin liittyvien hankkeiden </a:t>
            </a:r>
            <a:r>
              <a:rPr lang="fi-FI" sz="1800" dirty="0" smtClean="0"/>
              <a:t>jatkovalmistelua</a:t>
            </a:r>
          </a:p>
          <a:p>
            <a:endParaRPr lang="fi-FI" sz="1800" dirty="0"/>
          </a:p>
          <a:p>
            <a:r>
              <a:rPr lang="fi-FI" sz="1800" dirty="0" smtClean="0"/>
              <a:t>Iltakoulun </a:t>
            </a:r>
            <a:r>
              <a:rPr lang="fi-FI" sz="1800" dirty="0"/>
              <a:t>linjauksen mukaan saamen kielen elvyttämisohjelman valmistelua päätettiin jatkaa hallitusohjelman tavoitteiden </a:t>
            </a:r>
            <a:r>
              <a:rPr lang="fi-FI" sz="1800" dirty="0" smtClean="0"/>
              <a:t>mukaisesti</a:t>
            </a:r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Periaatepäätöstä ryhdyttiin valmistelemaan </a:t>
            </a:r>
            <a:r>
              <a:rPr lang="fi-FI" sz="1800" dirty="0" err="1"/>
              <a:t>OKM:ssä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3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Luonnosta periaatepäätökseksi käsiteltiin saamelaisasioiden </a:t>
            </a:r>
            <a:r>
              <a:rPr lang="fi-FI" sz="1800" dirty="0" smtClean="0"/>
              <a:t>ministerityöryhmän kokouksissa </a:t>
            </a:r>
            <a:r>
              <a:rPr lang="fi-FI" sz="1800" dirty="0"/>
              <a:t>6.11.2013 </a:t>
            </a:r>
            <a:r>
              <a:rPr lang="fi-FI" sz="1800" dirty="0" smtClean="0"/>
              <a:t>ja </a:t>
            </a:r>
            <a:r>
              <a:rPr lang="fi-FI" sz="1800" dirty="0"/>
              <a:t>10.4.2014 </a:t>
            </a:r>
            <a:endParaRPr lang="fi-FI" sz="1800" dirty="0" smtClean="0"/>
          </a:p>
          <a:p>
            <a:endParaRPr lang="fi-FI" sz="1800" dirty="0"/>
          </a:p>
          <a:p>
            <a:r>
              <a:rPr lang="fi-FI" sz="1800" dirty="0" smtClean="0"/>
              <a:t>Käsiteltiin myös sivistyspoliittisessa </a:t>
            </a:r>
            <a:r>
              <a:rPr lang="fi-FI" sz="1800" dirty="0"/>
              <a:t>ministerityöryhmässä </a:t>
            </a:r>
            <a:r>
              <a:rPr lang="fi-FI" sz="1800" dirty="0" smtClean="0"/>
              <a:t>10.3.2014</a:t>
            </a:r>
          </a:p>
          <a:p>
            <a:endParaRPr lang="fi-FI" sz="1800" dirty="0"/>
          </a:p>
          <a:p>
            <a:r>
              <a:rPr lang="fi-FI" sz="1800" dirty="0" smtClean="0"/>
              <a:t>Elvyttämisohjelmaluonnoksesta </a:t>
            </a:r>
            <a:r>
              <a:rPr lang="fi-FI" sz="1800" dirty="0"/>
              <a:t>käytiin 24.1.2014 </a:t>
            </a:r>
            <a:r>
              <a:rPr lang="fi-FI" sz="1800" dirty="0" smtClean="0"/>
              <a:t>saamelaiskäräjälain </a:t>
            </a:r>
            <a:r>
              <a:rPr lang="fi-FI" sz="1800" dirty="0"/>
              <a:t>9 § mukaiset neuvottelut saamelaiskäräjien </a:t>
            </a:r>
            <a:r>
              <a:rPr lang="fi-FI" sz="1800" dirty="0" smtClean="0"/>
              <a:t>kanssa</a:t>
            </a:r>
          </a:p>
          <a:p>
            <a:endParaRPr lang="fi-FI" sz="1800" dirty="0"/>
          </a:p>
          <a:p>
            <a:r>
              <a:rPr lang="fi-FI" sz="1800" dirty="0" smtClean="0"/>
              <a:t>9 §: ”Viranomaiset </a:t>
            </a:r>
            <a:r>
              <a:rPr lang="fi-FI" sz="1800" dirty="0"/>
              <a:t>neuvottelevat saamelaiskäräjien kanssa kaikista laajakantoisista ja merkittävistä toimenpiteistä, jotka voivat välittömästi ja erityisellä tavalla vaikuttaa saamelaisten asemaan </a:t>
            </a:r>
            <a:r>
              <a:rPr lang="fi-FI" sz="1800" dirty="0" smtClean="0"/>
              <a:t>alkuperäiskansana…”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Valtioneuvoston periaatepäätös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Päätös ohjelmasta tehtiin 3.7.2014</a:t>
            </a:r>
          </a:p>
          <a:p>
            <a:endParaRPr lang="fi-FI" dirty="0"/>
          </a:p>
          <a:p>
            <a:r>
              <a:rPr lang="fi-FI" dirty="0" smtClean="0"/>
              <a:t>Periaatepäätökseen sisältyy yhteensä 21 toimenpidettä</a:t>
            </a:r>
          </a:p>
          <a:p>
            <a:endParaRPr lang="fi-FI" dirty="0"/>
          </a:p>
          <a:p>
            <a:r>
              <a:rPr lang="fi-FI" dirty="0" smtClean="0"/>
              <a:t>Suuri osa toimenpiteistä on toteutunut hyvin tai melko hyvin, osa on edelleen työn alla ja osasta on aika ajanut ohi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DEB-8B75-4BE2-A71C-664914585F8C}" type="datetime1">
              <a:rPr lang="fi-FI" smtClean="0"/>
              <a:t>15.9.2020</a:t>
            </a:fld>
            <a:endParaRPr lang="mr-IN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DC5E-CB8A-064D-B365-64770D9A08A3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9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M18">
  <a:themeElements>
    <a:clrScheme name="OKM18 1">
      <a:dk1>
        <a:sysClr val="windowText" lastClr="000000"/>
      </a:dk1>
      <a:lt1>
        <a:sysClr val="window" lastClr="FFFFFF"/>
      </a:lt1>
      <a:dk2>
        <a:srgbClr val="00ADEF"/>
      </a:dk2>
      <a:lt2>
        <a:srgbClr val="D3EFFE"/>
      </a:lt2>
      <a:accent1>
        <a:srgbClr val="61A28C"/>
      </a:accent1>
      <a:accent2>
        <a:srgbClr val="6DCFF0"/>
      </a:accent2>
      <a:accent3>
        <a:srgbClr val="C5DF9C"/>
      </a:accent3>
      <a:accent4>
        <a:srgbClr val="FED68E"/>
      </a:accent4>
      <a:accent5>
        <a:srgbClr val="F49AC0"/>
      </a:accent5>
      <a:accent6>
        <a:srgbClr val="BBB7D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VI kokous 12 5 2020.potx" id="{EEA20140-8CF9-41F0-95C8-1CD2FA2FBE47}" vid="{42B97C4B-9E16-4614-83E5-29E9ED76F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Opetus- ja kulttuuriministeriö</TermName>
          <TermId xmlns="http://schemas.microsoft.com/office/infopath/2007/PartnerControls">2ef1e35e-3f47-47f4-a7be-57610f1fc7b4</TermId>
        </TermInfo>
      </Terms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>
      <Value>493</Value>
    </TaxCatchAll>
  </documentManagement>
</p:properti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CE4AFF6FF5F84446A8C6A05A2A9D8EEE" ma:contentTypeVersion="32" ma:contentTypeDescription="Kampus asiakirja" ma:contentTypeScope="" ma:versionID="8229257ae2e085e16910dc8ec38560b8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f4c5dd8637d8113ac38736fd6c3107a0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130656-8a48-49c4-9851-06cd6d2cc5a7}" ma:internalName="TaxCatchAll" ma:showField="CatchAllData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130656-8a48-49c4-9851-06cd6d2cc5a7}" ma:internalName="TaxCatchAllLabel" ma:readOnly="true" ma:showField="CatchAllDataLabel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3A7E0-9B70-4C52-B5F3-D43286813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B2E43-A4DD-4C2F-B0F1-3C88ACFAC56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EF2BF9-9CED-468F-9CAA-57381A9D46B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57C5DAC-5EC8-4613-AC2D-5778928E6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 kokous 12 5 2020</Template>
  <TotalTime>790</TotalTime>
  <Words>360</Words>
  <Application>Microsoft Office PowerPoint</Application>
  <PresentationFormat>Näytössä katseltava esitys (16:9)</PresentationFormat>
  <Paragraphs>95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OKM18</vt:lpstr>
      <vt:lpstr>Saamen kielen elvytysohjelma  Romaniasiain neuvottelupäivä 16.9.2020  Mikko Cortés Téllez </vt:lpstr>
      <vt:lpstr>Ohjelman lähtökohdat</vt:lpstr>
      <vt:lpstr>Ohjelman tekemisen vaiheet</vt:lpstr>
      <vt:lpstr>Pitkä prosessi</vt:lpstr>
      <vt:lpstr>Lopputulos</vt:lpstr>
      <vt:lpstr>Mitä sitten tehtiin?</vt:lpstr>
      <vt:lpstr>PowerPoint-esitys</vt:lpstr>
      <vt:lpstr>PowerPoint-esitys</vt:lpstr>
      <vt:lpstr>Valtioneuvoston periaatepäätös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Nuorisoalan osaamiskeskukset 2020-2023 Emma Taipale, 12.5.2020</dc:title>
  <dc:creator>Kuusi Emma</dc:creator>
  <cp:lastModifiedBy>Cortés Téllez Mikko (OKM)</cp:lastModifiedBy>
  <cp:revision>45</cp:revision>
  <dcterms:created xsi:type="dcterms:W3CDTF">2020-05-08T20:31:18Z</dcterms:created>
  <dcterms:modified xsi:type="dcterms:W3CDTF">2020-09-15T10:14:32Z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0x010100B5FAB64B6C204DD994D3FAC0C34E2BFF00CE4AFF6FF5F84446A8C6A05A2A9D8EEE</vt:lpwstr>
  </property>
  <property fmtid="{D5CDD505-2E9C-101B-9397-08002B2CF9AE}" pid="3" name="KampusOrganization">
    <vt:lpwstr>493;#Opetus- ja kulttuuriministeriö|2ef1e35e-3f47-47f4-a7be-57610f1fc7b4</vt:lpwstr>
  </property>
  <property fmtid="{D5CDD505-2E9C-101B-9397-08002B2CF9AE}" pid="4" name="KampusKeywords">
    <vt:lpwstr/>
  </property>
</Properties>
</file>